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handoutMasterIdLst>
    <p:handoutMasterId r:id="rId5"/>
  </p:handoutMasterIdLst>
  <p:sldIdLst>
    <p:sldId id="256" r:id="rId2"/>
    <p:sldId id="259" r:id="rId3"/>
    <p:sldId id="258" r:id="rId4"/>
  </p:sldIdLst>
  <p:sldSz cx="10688638" cy="75628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ders-Jackson, Ashley" initials="SA" lastIdx="6" clrIdx="0">
    <p:extLst>
      <p:ext uri="{19B8F6BF-5375-455C-9EA6-DF929625EA0E}">
        <p15:presenceInfo xmlns:p15="http://schemas.microsoft.com/office/powerpoint/2012/main" userId="S-1-5-21-135449833-236529722-1300305565-8332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F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8417"/>
    <p:restoredTop sz="94586"/>
  </p:normalViewPr>
  <p:slideViewPr>
    <p:cSldViewPr snapToGrid="0" snapToObjects="1">
      <p:cViewPr varScale="1">
        <p:scale>
          <a:sx n="113" d="100"/>
          <a:sy n="113" d="100"/>
        </p:scale>
        <p:origin x="17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5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D5CD3-94EF-4E62-8D54-C82057D2084E}" type="datetimeFigureOut">
              <a:rPr lang="cs-CZ" smtClean="0"/>
              <a:t>20.05.2022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5" y="8685215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57775-E2F5-4767-9D34-B61D5D67CAC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00817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648" y="1237717"/>
            <a:ext cx="9085342" cy="2632992"/>
          </a:xfrm>
        </p:spPr>
        <p:txBody>
          <a:bodyPr anchor="b"/>
          <a:lstStyle>
            <a:lvl1pPr algn="ctr">
              <a:defRPr sz="66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080" y="3972247"/>
            <a:ext cx="8016479" cy="1825938"/>
          </a:xfrm>
        </p:spPr>
        <p:txBody>
          <a:bodyPr/>
          <a:lstStyle>
            <a:lvl1pPr marL="0" indent="0" algn="ctr">
              <a:buNone/>
              <a:defRPr sz="2647"/>
            </a:lvl1pPr>
            <a:lvl2pPr marL="504200" indent="0" algn="ctr">
              <a:buNone/>
              <a:defRPr sz="2206"/>
            </a:lvl2pPr>
            <a:lvl3pPr marL="1008400" indent="0" algn="ctr">
              <a:buNone/>
              <a:defRPr sz="1985"/>
            </a:lvl3pPr>
            <a:lvl4pPr marL="1512600" indent="0" algn="ctr">
              <a:buNone/>
              <a:defRPr sz="1764"/>
            </a:lvl4pPr>
            <a:lvl5pPr marL="2016801" indent="0" algn="ctr">
              <a:buNone/>
              <a:defRPr sz="1764"/>
            </a:lvl5pPr>
            <a:lvl6pPr marL="2521001" indent="0" algn="ctr">
              <a:buNone/>
              <a:defRPr sz="1764"/>
            </a:lvl6pPr>
            <a:lvl7pPr marL="3025201" indent="0" algn="ctr">
              <a:buNone/>
              <a:defRPr sz="1764"/>
            </a:lvl7pPr>
            <a:lvl8pPr marL="3529401" indent="0" algn="ctr">
              <a:buNone/>
              <a:defRPr sz="1764"/>
            </a:lvl8pPr>
            <a:lvl9pPr marL="4033601" indent="0" algn="ctr">
              <a:buNone/>
              <a:defRPr sz="176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952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304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49057" y="402652"/>
            <a:ext cx="2304738" cy="64091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4844" y="402652"/>
            <a:ext cx="6780605" cy="64091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792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278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278" y="1885463"/>
            <a:ext cx="9218950" cy="3145935"/>
          </a:xfrm>
        </p:spPr>
        <p:txBody>
          <a:bodyPr anchor="b"/>
          <a:lstStyle>
            <a:lvl1pPr>
              <a:defRPr sz="66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278" y="5061159"/>
            <a:ext cx="9218950" cy="1654373"/>
          </a:xfrm>
        </p:spPr>
        <p:txBody>
          <a:bodyPr/>
          <a:lstStyle>
            <a:lvl1pPr marL="0" indent="0">
              <a:buNone/>
              <a:defRPr sz="2647">
                <a:solidFill>
                  <a:schemeClr val="tx1"/>
                </a:solidFill>
              </a:defRPr>
            </a:lvl1pPr>
            <a:lvl2pPr marL="504200" indent="0">
              <a:buNone/>
              <a:defRPr sz="2206">
                <a:solidFill>
                  <a:schemeClr val="tx1">
                    <a:tint val="75000"/>
                  </a:schemeClr>
                </a:solidFill>
              </a:defRPr>
            </a:lvl2pPr>
            <a:lvl3pPr marL="1008400" indent="0">
              <a:buNone/>
              <a:defRPr sz="1985">
                <a:solidFill>
                  <a:schemeClr val="tx1">
                    <a:tint val="75000"/>
                  </a:schemeClr>
                </a:solidFill>
              </a:defRPr>
            </a:lvl3pPr>
            <a:lvl4pPr marL="1512600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6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210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52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94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36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70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4844" y="2013259"/>
            <a:ext cx="4542671" cy="4798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1123" y="2013259"/>
            <a:ext cx="4542671" cy="4798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204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236" y="402654"/>
            <a:ext cx="9218950" cy="14618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237" y="1853949"/>
            <a:ext cx="4521794" cy="908592"/>
          </a:xfrm>
        </p:spPr>
        <p:txBody>
          <a:bodyPr anchor="b"/>
          <a:lstStyle>
            <a:lvl1pPr marL="0" indent="0">
              <a:buNone/>
              <a:defRPr sz="2647" b="1"/>
            </a:lvl1pPr>
            <a:lvl2pPr marL="504200" indent="0">
              <a:buNone/>
              <a:defRPr sz="2206" b="1"/>
            </a:lvl2pPr>
            <a:lvl3pPr marL="1008400" indent="0">
              <a:buNone/>
              <a:defRPr sz="1985" b="1"/>
            </a:lvl3pPr>
            <a:lvl4pPr marL="1512600" indent="0">
              <a:buNone/>
              <a:defRPr sz="1764" b="1"/>
            </a:lvl4pPr>
            <a:lvl5pPr marL="2016801" indent="0">
              <a:buNone/>
              <a:defRPr sz="1764" b="1"/>
            </a:lvl5pPr>
            <a:lvl6pPr marL="2521001" indent="0">
              <a:buNone/>
              <a:defRPr sz="1764" b="1"/>
            </a:lvl6pPr>
            <a:lvl7pPr marL="3025201" indent="0">
              <a:buNone/>
              <a:defRPr sz="1764" b="1"/>
            </a:lvl7pPr>
            <a:lvl8pPr marL="3529401" indent="0">
              <a:buNone/>
              <a:defRPr sz="1764" b="1"/>
            </a:lvl8pPr>
            <a:lvl9pPr marL="4033601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237" y="2762541"/>
            <a:ext cx="4521794" cy="4063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1124" y="1853949"/>
            <a:ext cx="4544063" cy="908592"/>
          </a:xfrm>
        </p:spPr>
        <p:txBody>
          <a:bodyPr anchor="b"/>
          <a:lstStyle>
            <a:lvl1pPr marL="0" indent="0">
              <a:buNone/>
              <a:defRPr sz="2647" b="1"/>
            </a:lvl1pPr>
            <a:lvl2pPr marL="504200" indent="0">
              <a:buNone/>
              <a:defRPr sz="2206" b="1"/>
            </a:lvl2pPr>
            <a:lvl3pPr marL="1008400" indent="0">
              <a:buNone/>
              <a:defRPr sz="1985" b="1"/>
            </a:lvl3pPr>
            <a:lvl4pPr marL="1512600" indent="0">
              <a:buNone/>
              <a:defRPr sz="1764" b="1"/>
            </a:lvl4pPr>
            <a:lvl5pPr marL="2016801" indent="0">
              <a:buNone/>
              <a:defRPr sz="1764" b="1"/>
            </a:lvl5pPr>
            <a:lvl6pPr marL="2521001" indent="0">
              <a:buNone/>
              <a:defRPr sz="1764" b="1"/>
            </a:lvl6pPr>
            <a:lvl7pPr marL="3025201" indent="0">
              <a:buNone/>
              <a:defRPr sz="1764" b="1"/>
            </a:lvl7pPr>
            <a:lvl8pPr marL="3529401" indent="0">
              <a:buNone/>
              <a:defRPr sz="1764" b="1"/>
            </a:lvl8pPr>
            <a:lvl9pPr marL="4033601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1124" y="2762541"/>
            <a:ext cx="4544063" cy="4063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28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70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68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236" y="504190"/>
            <a:ext cx="3447364" cy="1764665"/>
          </a:xfrm>
        </p:spPr>
        <p:txBody>
          <a:bodyPr anchor="b"/>
          <a:lstStyle>
            <a:lvl1pPr>
              <a:defRPr sz="352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4063" y="1088912"/>
            <a:ext cx="5411123" cy="5374525"/>
          </a:xfrm>
        </p:spPr>
        <p:txBody>
          <a:bodyPr/>
          <a:lstStyle>
            <a:lvl1pPr>
              <a:defRPr sz="3529"/>
            </a:lvl1pPr>
            <a:lvl2pPr>
              <a:defRPr sz="3088"/>
            </a:lvl2pPr>
            <a:lvl3pPr>
              <a:defRPr sz="2647"/>
            </a:lvl3pPr>
            <a:lvl4pPr>
              <a:defRPr sz="2206"/>
            </a:lvl4pPr>
            <a:lvl5pPr>
              <a:defRPr sz="2206"/>
            </a:lvl5pPr>
            <a:lvl6pPr>
              <a:defRPr sz="2206"/>
            </a:lvl6pPr>
            <a:lvl7pPr>
              <a:defRPr sz="2206"/>
            </a:lvl7pPr>
            <a:lvl8pPr>
              <a:defRPr sz="2206"/>
            </a:lvl8pPr>
            <a:lvl9pPr>
              <a:defRPr sz="22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236" y="2268855"/>
            <a:ext cx="3447364" cy="4203335"/>
          </a:xfrm>
        </p:spPr>
        <p:txBody>
          <a:bodyPr/>
          <a:lstStyle>
            <a:lvl1pPr marL="0" indent="0">
              <a:buNone/>
              <a:defRPr sz="1764"/>
            </a:lvl1pPr>
            <a:lvl2pPr marL="504200" indent="0">
              <a:buNone/>
              <a:defRPr sz="1544"/>
            </a:lvl2pPr>
            <a:lvl3pPr marL="1008400" indent="0">
              <a:buNone/>
              <a:defRPr sz="1323"/>
            </a:lvl3pPr>
            <a:lvl4pPr marL="1512600" indent="0">
              <a:buNone/>
              <a:defRPr sz="1103"/>
            </a:lvl4pPr>
            <a:lvl5pPr marL="2016801" indent="0">
              <a:buNone/>
              <a:defRPr sz="1103"/>
            </a:lvl5pPr>
            <a:lvl6pPr marL="2521001" indent="0">
              <a:buNone/>
              <a:defRPr sz="1103"/>
            </a:lvl6pPr>
            <a:lvl7pPr marL="3025201" indent="0">
              <a:buNone/>
              <a:defRPr sz="1103"/>
            </a:lvl7pPr>
            <a:lvl8pPr marL="3529401" indent="0">
              <a:buNone/>
              <a:defRPr sz="1103"/>
            </a:lvl8pPr>
            <a:lvl9pPr marL="4033601" indent="0">
              <a:buNone/>
              <a:defRPr sz="11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991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236" y="504190"/>
            <a:ext cx="3447364" cy="1764665"/>
          </a:xfrm>
        </p:spPr>
        <p:txBody>
          <a:bodyPr anchor="b"/>
          <a:lstStyle>
            <a:lvl1pPr>
              <a:defRPr sz="352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4063" y="1088912"/>
            <a:ext cx="5411123" cy="5374525"/>
          </a:xfrm>
        </p:spPr>
        <p:txBody>
          <a:bodyPr anchor="t"/>
          <a:lstStyle>
            <a:lvl1pPr marL="0" indent="0">
              <a:buNone/>
              <a:defRPr sz="3529"/>
            </a:lvl1pPr>
            <a:lvl2pPr marL="504200" indent="0">
              <a:buNone/>
              <a:defRPr sz="3088"/>
            </a:lvl2pPr>
            <a:lvl3pPr marL="1008400" indent="0">
              <a:buNone/>
              <a:defRPr sz="2647"/>
            </a:lvl3pPr>
            <a:lvl4pPr marL="1512600" indent="0">
              <a:buNone/>
              <a:defRPr sz="2206"/>
            </a:lvl4pPr>
            <a:lvl5pPr marL="2016801" indent="0">
              <a:buNone/>
              <a:defRPr sz="2206"/>
            </a:lvl5pPr>
            <a:lvl6pPr marL="2521001" indent="0">
              <a:buNone/>
              <a:defRPr sz="2206"/>
            </a:lvl6pPr>
            <a:lvl7pPr marL="3025201" indent="0">
              <a:buNone/>
              <a:defRPr sz="2206"/>
            </a:lvl7pPr>
            <a:lvl8pPr marL="3529401" indent="0">
              <a:buNone/>
              <a:defRPr sz="2206"/>
            </a:lvl8pPr>
            <a:lvl9pPr marL="4033601" indent="0">
              <a:buNone/>
              <a:defRPr sz="22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236" y="2268855"/>
            <a:ext cx="3447364" cy="4203335"/>
          </a:xfrm>
        </p:spPr>
        <p:txBody>
          <a:bodyPr/>
          <a:lstStyle>
            <a:lvl1pPr marL="0" indent="0">
              <a:buNone/>
              <a:defRPr sz="1764"/>
            </a:lvl1pPr>
            <a:lvl2pPr marL="504200" indent="0">
              <a:buNone/>
              <a:defRPr sz="1544"/>
            </a:lvl2pPr>
            <a:lvl3pPr marL="1008400" indent="0">
              <a:buNone/>
              <a:defRPr sz="1323"/>
            </a:lvl3pPr>
            <a:lvl4pPr marL="1512600" indent="0">
              <a:buNone/>
              <a:defRPr sz="1103"/>
            </a:lvl4pPr>
            <a:lvl5pPr marL="2016801" indent="0">
              <a:buNone/>
              <a:defRPr sz="1103"/>
            </a:lvl5pPr>
            <a:lvl6pPr marL="2521001" indent="0">
              <a:buNone/>
              <a:defRPr sz="1103"/>
            </a:lvl6pPr>
            <a:lvl7pPr marL="3025201" indent="0">
              <a:buNone/>
              <a:defRPr sz="1103"/>
            </a:lvl7pPr>
            <a:lvl8pPr marL="3529401" indent="0">
              <a:buNone/>
              <a:defRPr sz="1103"/>
            </a:lvl8pPr>
            <a:lvl9pPr marL="4033601" indent="0">
              <a:buNone/>
              <a:defRPr sz="110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963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4844" y="402654"/>
            <a:ext cx="9218950" cy="1461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4844" y="2013259"/>
            <a:ext cx="9218950" cy="4798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4844" y="7009643"/>
            <a:ext cx="2404944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A27DF-E395-034D-9F18-8D83515BAE81}" type="datetimeFigureOut">
              <a:rPr lang="en-US" smtClean="0"/>
              <a:t>5/20/2022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0612" y="7009643"/>
            <a:ext cx="3607415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8850" y="7009643"/>
            <a:ext cx="2404944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1C26F-DC74-F847-8B09-594D49FE8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67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8400" rtl="0" eaLnBrk="1" latinLnBrk="0" hangingPunct="1">
        <a:lnSpc>
          <a:spcPct val="90000"/>
        </a:lnSpc>
        <a:spcBef>
          <a:spcPct val="0"/>
        </a:spcBef>
        <a:buNone/>
        <a:defRPr sz="485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100" indent="-252100" algn="l" defTabSz="1008400" rtl="0" eaLnBrk="1" latinLnBrk="0" hangingPunct="1">
        <a:lnSpc>
          <a:spcPct val="90000"/>
        </a:lnSpc>
        <a:spcBef>
          <a:spcPts val="1103"/>
        </a:spcBef>
        <a:buFont typeface="Arial" panose="020B0604020202020204" pitchFamily="34" charset="0"/>
        <a:buChar char="•"/>
        <a:defRPr sz="3088" kern="1200">
          <a:solidFill>
            <a:schemeClr val="tx1"/>
          </a:solidFill>
          <a:latin typeface="+mn-lt"/>
          <a:ea typeface="+mn-ea"/>
          <a:cs typeface="+mn-cs"/>
        </a:defRPr>
      </a:lvl1pPr>
      <a:lvl2pPr marL="756300" indent="-252100" algn="l" defTabSz="100840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2pPr>
      <a:lvl3pPr marL="1260500" indent="-252100" algn="l" defTabSz="100840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6" kern="1200">
          <a:solidFill>
            <a:schemeClr val="tx1"/>
          </a:solidFill>
          <a:latin typeface="+mn-lt"/>
          <a:ea typeface="+mn-ea"/>
          <a:cs typeface="+mn-cs"/>
        </a:defRPr>
      </a:lvl3pPr>
      <a:lvl4pPr marL="1764701" indent="-252100" algn="l" defTabSz="100840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268901" indent="-252100" algn="l" defTabSz="100840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773101" indent="-252100" algn="l" defTabSz="100840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277301" indent="-252100" algn="l" defTabSz="100840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781501" indent="-252100" algn="l" defTabSz="100840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285701" indent="-252100" algn="l" defTabSz="100840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840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1pPr>
      <a:lvl2pPr marL="504200" algn="l" defTabSz="100840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1008400" algn="l" defTabSz="100840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3pPr>
      <a:lvl4pPr marL="1512600" algn="l" defTabSz="100840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016801" algn="l" defTabSz="100840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521001" algn="l" defTabSz="100840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025201" algn="l" defTabSz="100840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529401" algn="l" defTabSz="100840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033601" algn="l" defTabSz="1008400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5CFCE93-3E3C-3942-BA9B-5A0BC45AB34C}"/>
              </a:ext>
            </a:extLst>
          </p:cNvPr>
          <p:cNvSpPr/>
          <p:nvPr/>
        </p:nvSpPr>
        <p:spPr>
          <a:xfrm>
            <a:off x="0" y="76843"/>
            <a:ext cx="10688638" cy="792734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/>
              <a:t>Simulating Components of the Reinforcing Spirals Model and Spiral of Silence: An Agent-Based Modeling Approach</a:t>
            </a:r>
            <a:endParaRPr lang="en-US" sz="700" b="1" i="1" dirty="0"/>
          </a:p>
          <a:p>
            <a:r>
              <a:rPr lang="en-US" sz="1200" dirty="0"/>
              <a:t>František Kalvas, University of West Bohemia (Czech Republic), Ashley Sanders-Jackson, Michigan State University (USA), </a:t>
            </a:r>
            <a:r>
              <a:rPr lang="cs-CZ" sz="1200" dirty="0" smtClean="0"/>
              <a:t> </a:t>
            </a:r>
            <a:r>
              <a:rPr lang="en-US" sz="1200" dirty="0" smtClean="0"/>
              <a:t>Ashwin </a:t>
            </a:r>
            <a:r>
              <a:rPr lang="en-US" sz="1200" dirty="0" err="1"/>
              <a:t>Ramaswamy</a:t>
            </a:r>
            <a:r>
              <a:rPr lang="en-US" sz="1200" dirty="0" smtClean="0"/>
              <a:t>,</a:t>
            </a:r>
            <a:r>
              <a:rPr lang="cs-CZ" sz="1200" dirty="0"/>
              <a:t> </a:t>
            </a:r>
            <a:r>
              <a:rPr lang="cs-CZ" sz="1200" dirty="0" err="1"/>
              <a:t>Ashoka</a:t>
            </a:r>
            <a:r>
              <a:rPr lang="cs-CZ" sz="1200" dirty="0"/>
              <a:t> </a:t>
            </a:r>
            <a:r>
              <a:rPr lang="cs-CZ" sz="1200" dirty="0" smtClean="0"/>
              <a:t>University (India),</a:t>
            </a:r>
            <a:r>
              <a:rPr lang="en-US" sz="1200" dirty="0" smtClean="0"/>
              <a:t> </a:t>
            </a:r>
            <a:r>
              <a:rPr lang="en-US" sz="1200" dirty="0"/>
              <a:t>Mike Slater, The Ohio State University (USA)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0A9242-89D5-954E-8CB7-25F35FB5284D}"/>
              </a:ext>
            </a:extLst>
          </p:cNvPr>
          <p:cNvSpPr txBox="1"/>
          <p:nvPr/>
        </p:nvSpPr>
        <p:spPr>
          <a:xfrm>
            <a:off x="-37740" y="869577"/>
            <a:ext cx="4035997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INTRODUCTION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Polarization has significant impact on the ability to implement health and political change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Spiral of Silence and Reinforcing Spirals are two dynamic models that describe the polarization processes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We apply agent-based modeling approaches to elucidate theoretical underpinnings and understand the dynamic processes to reach equilibrium states for communication networks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We describe methodological processes and empirical findings to developing these models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RESEARCH QUESTIONS</a:t>
            </a:r>
            <a:endParaRPr lang="en-US" sz="1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RQ1: Can the Hegselmann-Krause algorithm create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polarized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public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lang="en-US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RQ2: How does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acceptability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impact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lang="en-US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RQ3: How does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salience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impact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</a:p>
          <a:p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RQ4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: How does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properties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impact </a:t>
            </a:r>
            <a:r>
              <a:rPr lang="cs-CZ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lang="en-US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RQ5: Does doe pressure to conform impact </a:t>
            </a:r>
            <a:r>
              <a:rPr lang="cs-CZ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lang="cs-CZ" sz="11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RQ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6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How does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dimensions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impact</a:t>
            </a:r>
            <a:r>
              <a:rPr lang="cs-CZ" sz="11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RQ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7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How does 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probability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impact</a:t>
            </a:r>
            <a:r>
              <a:rPr lang="cs-CZ" sz="11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endParaRPr lang="cs-CZ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METHODS</a:t>
            </a:r>
            <a:endParaRPr lang="en-US" sz="1200" b="1" dirty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1100" b="1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We utilize </a:t>
            </a:r>
            <a:r>
              <a:rPr lang="en-US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, an agent-based modeling piece of software, to develop emergent systems to study the process of polarization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latin typeface="Helvetica" panose="020B0604020202020204" pitchFamily="34" charset="0"/>
                <a:cs typeface="Helvetica" panose="020B0604020202020204" pitchFamily="34" charset="0"/>
              </a:rPr>
              <a:t>Hegselmann-Krause </a:t>
            </a:r>
            <a:r>
              <a:rPr lang="cs-CZ" sz="11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model </a:t>
            </a:r>
            <a:r>
              <a:rPr lang="en-US" sz="11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(HK).</a:t>
            </a:r>
            <a:endParaRPr lang="cs-CZ" sz="1100" b="1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ESBG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measure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(0-1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scale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  <a:endParaRPr lang="en-US" sz="11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latin typeface="Helvetica" panose="020B0604020202020204" pitchFamily="34" charset="0"/>
                <a:cs typeface="Helvetica" panose="020B0604020202020204" pitchFamily="34" charset="0"/>
              </a:rPr>
              <a:t>Stepwise regression.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 We completed a series of stepwise regression models to determine the impact of variables of interest on our ABM. We only display the final model on this handout.</a:t>
            </a:r>
            <a:endParaRPr lang="en-US" sz="11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E652F3-DDE0-DD47-958B-A2A67A447728}"/>
              </a:ext>
            </a:extLst>
          </p:cNvPr>
          <p:cNvSpPr/>
          <p:nvPr/>
        </p:nvSpPr>
        <p:spPr>
          <a:xfrm>
            <a:off x="3954787" y="863073"/>
            <a:ext cx="6690379" cy="3154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solidFill>
                  <a:srgbClr val="034F39"/>
                </a:solidFill>
                <a:latin typeface="Helvetica" panose="020B0604020202020204" pitchFamily="34" charset="0"/>
              </a:rPr>
              <a:t>VARIABLES OF INTEREST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Opinions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dirty="0" smtClean="0">
                <a:latin typeface="Helvetica" pitchFamily="2" charset="0"/>
              </a:rPr>
              <a:t>(1, 2, 4) </a:t>
            </a:r>
            <a:r>
              <a:rPr lang="cs-CZ" sz="1100" dirty="0" err="1" smtClean="0">
                <a:latin typeface="Helvetica" pitchFamily="2" charset="0"/>
              </a:rPr>
              <a:t>indicating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how</a:t>
            </a:r>
            <a:r>
              <a:rPr lang="cs-CZ" sz="1100" dirty="0" smtClean="0">
                <a:latin typeface="Helvetica" pitchFamily="2" charset="0"/>
              </a:rPr>
              <a:t> many </a:t>
            </a:r>
            <a:r>
              <a:rPr lang="cs-CZ" sz="1100" dirty="0" err="1" smtClean="0">
                <a:latin typeface="Helvetica" pitchFamily="2" charset="0"/>
              </a:rPr>
              <a:t>dimensions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does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the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opinion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space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have</a:t>
            </a:r>
            <a:r>
              <a:rPr lang="cs-CZ" sz="1100" dirty="0" smtClean="0">
                <a:latin typeface="Helvetica" pitchFamily="2" charset="0"/>
              </a:rPr>
              <a:t>. </a:t>
            </a:r>
            <a:endParaRPr lang="cs-CZ" sz="1100" b="1" dirty="0" smtClean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Salience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b="1" dirty="0" err="1" smtClean="0">
                <a:latin typeface="Helvetica" pitchFamily="2" charset="0"/>
              </a:rPr>
              <a:t>of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en-US" sz="1100" b="1" dirty="0" smtClean="0">
                <a:latin typeface="Helvetica" pitchFamily="2" charset="0"/>
              </a:rPr>
              <a:t>identity </a:t>
            </a:r>
            <a:r>
              <a:rPr lang="en-US" sz="1100" dirty="0">
                <a:latin typeface="Helvetica" pitchFamily="2" charset="0"/>
              </a:rPr>
              <a:t>is measured using identity threshold (0-1 scale) which determines minimum similarity between two agents </a:t>
            </a:r>
            <a:r>
              <a:rPr lang="en-US" sz="1100" dirty="0" smtClean="0">
                <a:latin typeface="Helvetica" pitchFamily="2" charset="0"/>
              </a:rPr>
              <a:t>for </a:t>
            </a:r>
            <a:r>
              <a:rPr lang="en-US" sz="1100" dirty="0">
                <a:latin typeface="Helvetica" pitchFamily="2" charset="0"/>
              </a:rPr>
              <a:t>them to be included in part of a community </a:t>
            </a:r>
            <a:endParaRPr lang="cs-CZ" sz="1100" dirty="0" smtClean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Openness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b="1" dirty="0" err="1" smtClean="0">
                <a:latin typeface="Helvetica" pitchFamily="2" charset="0"/>
              </a:rPr>
              <a:t>of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b="1" dirty="0" err="1" smtClean="0">
                <a:latin typeface="Helvetica" pitchFamily="2" charset="0"/>
              </a:rPr>
              <a:t>communication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b="1" dirty="0" err="1" smtClean="0">
                <a:latin typeface="Helvetica" pitchFamily="2" charset="0"/>
              </a:rPr>
              <a:t>norms</a:t>
            </a:r>
            <a:r>
              <a:rPr lang="en-US" sz="1100" b="1" dirty="0" smtClean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is </a:t>
            </a:r>
            <a:r>
              <a:rPr lang="en-US" sz="1100" dirty="0">
                <a:latin typeface="Helvetica" pitchFamily="2" charset="0"/>
              </a:rPr>
              <a:t>measured </a:t>
            </a:r>
            <a:r>
              <a:rPr lang="en-US" sz="1100" dirty="0" smtClean="0">
                <a:latin typeface="Helvetica" pitchFamily="2" charset="0"/>
              </a:rPr>
              <a:t>using </a:t>
            </a:r>
            <a:r>
              <a:rPr lang="en-US" sz="1100" dirty="0">
                <a:latin typeface="Helvetica" pitchFamily="2" charset="0"/>
              </a:rPr>
              <a:t>boundary (0-1 scale) with a boundary closer to 1 indicating </a:t>
            </a:r>
            <a:r>
              <a:rPr lang="en-US" sz="1100" dirty="0" smtClean="0">
                <a:latin typeface="Helvetica" pitchFamily="2" charset="0"/>
              </a:rPr>
              <a:t>a </a:t>
            </a:r>
            <a:r>
              <a:rPr lang="cs-CZ" sz="1100" dirty="0" err="1" smtClean="0">
                <a:latin typeface="Helvetica" pitchFamily="2" charset="0"/>
              </a:rPr>
              <a:t>willingness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to </a:t>
            </a:r>
            <a:r>
              <a:rPr lang="cs-CZ" sz="1100" dirty="0" err="1" smtClean="0">
                <a:latin typeface="Helvetica" pitchFamily="2" charset="0"/>
              </a:rPr>
              <a:t>accept</a:t>
            </a:r>
            <a:r>
              <a:rPr lang="en-US" sz="1100" dirty="0" smtClean="0">
                <a:latin typeface="Helvetica" pitchFamily="2" charset="0"/>
              </a:rPr>
              <a:t> </a:t>
            </a:r>
            <a:r>
              <a:rPr lang="cs-CZ" sz="1100" dirty="0" smtClean="0">
                <a:latin typeface="Helvetica" pitchFamily="2" charset="0"/>
              </a:rPr>
              <a:t>very </a:t>
            </a:r>
            <a:r>
              <a:rPr lang="cs-CZ" sz="1100" dirty="0" err="1" smtClean="0">
                <a:latin typeface="Helvetica" pitchFamily="2" charset="0"/>
              </a:rPr>
              <a:t>different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opinions</a:t>
            </a:r>
            <a:r>
              <a:rPr lang="cs-CZ" sz="1100" dirty="0" smtClean="0">
                <a:latin typeface="Helvetica" pitchFamily="2" charset="0"/>
              </a:rPr>
              <a:t> and use </a:t>
            </a:r>
            <a:r>
              <a:rPr lang="cs-CZ" sz="1100" dirty="0" err="1" smtClean="0">
                <a:latin typeface="Helvetica" pitchFamily="2" charset="0"/>
              </a:rPr>
              <a:t>them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for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updating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own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opinion</a:t>
            </a:r>
            <a:r>
              <a:rPr lang="cs-CZ" sz="1100" dirty="0" smtClean="0">
                <a:latin typeface="Helvetica" pitchFamily="2" charset="0"/>
              </a:rPr>
              <a:t>.</a:t>
            </a:r>
            <a:endParaRPr lang="en-US" sz="11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 smtClean="0">
                <a:latin typeface="Helvetica" pitchFamily="2" charset="0"/>
              </a:rPr>
              <a:t>Probability </a:t>
            </a:r>
            <a:r>
              <a:rPr lang="en-US" sz="1100" b="1" dirty="0">
                <a:latin typeface="Helvetica" pitchFamily="2" charset="0"/>
              </a:rPr>
              <a:t>of speaking </a:t>
            </a:r>
            <a:r>
              <a:rPr lang="en-US" sz="1100" dirty="0">
                <a:latin typeface="Helvetica" pitchFamily="2" charset="0"/>
              </a:rPr>
              <a:t>(0-1) with 1 indicating a greater probability of </a:t>
            </a:r>
            <a:r>
              <a:rPr lang="en-US" sz="1100" dirty="0" smtClean="0">
                <a:latin typeface="Helvetica" pitchFamily="2" charset="0"/>
              </a:rPr>
              <a:t>speaking</a:t>
            </a:r>
            <a:r>
              <a:rPr lang="cs-CZ" sz="1100" dirty="0" smtClean="0">
                <a:latin typeface="Helvetica" pitchFamily="2" charset="0"/>
              </a:rPr>
              <a:t>.</a:t>
            </a:r>
            <a:endParaRPr lang="en-US" sz="11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latin typeface="Helvetica" pitchFamily="2" charset="0"/>
              </a:rPr>
              <a:t>Conformity level </a:t>
            </a:r>
            <a:r>
              <a:rPr lang="en-US" sz="1100" dirty="0">
                <a:latin typeface="Helvetica" pitchFamily="2" charset="0"/>
              </a:rPr>
              <a:t>(0-1) with 1 indicating a greater </a:t>
            </a:r>
            <a:r>
              <a:rPr lang="en-US" sz="1100" dirty="0" smtClean="0">
                <a:latin typeface="Helvetica" pitchFamily="2" charset="0"/>
              </a:rPr>
              <a:t>conform</a:t>
            </a:r>
            <a:r>
              <a:rPr lang="cs-CZ" sz="1100" dirty="0" err="1" smtClean="0">
                <a:latin typeface="Helvetica" pitchFamily="2" charset="0"/>
              </a:rPr>
              <a:t>ity</a:t>
            </a:r>
            <a:r>
              <a:rPr lang="cs-CZ" sz="1100" dirty="0" smtClean="0">
                <a:latin typeface="Helvetica" pitchFamily="2" charset="0"/>
              </a:rPr>
              <a:t> and a </a:t>
            </a:r>
            <a:r>
              <a:rPr lang="cs-CZ" sz="1100" dirty="0" err="1" smtClean="0">
                <a:latin typeface="Helvetica" pitchFamily="2" charset="0"/>
              </a:rPr>
              <a:t>faster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movement</a:t>
            </a:r>
            <a:r>
              <a:rPr lang="cs-CZ" sz="1100" dirty="0" smtClean="0">
                <a:latin typeface="Helvetica" pitchFamily="2" charset="0"/>
              </a:rPr>
              <a:t> to </a:t>
            </a:r>
            <a:r>
              <a:rPr lang="cs-CZ" sz="1100" dirty="0" err="1" smtClean="0">
                <a:latin typeface="Helvetica" pitchFamily="2" charset="0"/>
              </a:rPr>
              <a:t>seen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concensus</a:t>
            </a:r>
            <a:r>
              <a:rPr lang="cs-CZ" sz="1100" dirty="0" smtClean="0">
                <a:latin typeface="Helvetica" pitchFamily="2" charset="0"/>
              </a:rPr>
              <a:t>.</a:t>
            </a:r>
            <a:endParaRPr lang="en-US" sz="11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Rewiring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dirty="0" smtClean="0">
                <a:latin typeface="Helvetica" pitchFamily="2" charset="0"/>
              </a:rPr>
              <a:t>(0-1) probability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rewiring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edge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small-world</a:t>
            </a:r>
            <a:r>
              <a:rPr lang="cs-CZ" sz="1100" dirty="0" smtClean="0">
                <a:latin typeface="Helvetica" pitchFamily="2" charset="0"/>
              </a:rPr>
              <a:t> network, </a:t>
            </a:r>
            <a:r>
              <a:rPr lang="cs-CZ" sz="1100" dirty="0" err="1" smtClean="0">
                <a:latin typeface="Helvetica" pitchFamily="2" charset="0"/>
              </a:rPr>
              <a:t>with</a:t>
            </a:r>
            <a:r>
              <a:rPr lang="cs-CZ" sz="1100" dirty="0" smtClean="0">
                <a:latin typeface="Helvetica" pitchFamily="2" charset="0"/>
              </a:rPr>
              <a:t> 1 </a:t>
            </a:r>
            <a:r>
              <a:rPr lang="cs-CZ" sz="1100" dirty="0" err="1" smtClean="0">
                <a:latin typeface="Helvetica" pitchFamily="2" charset="0"/>
              </a:rPr>
              <a:t>indicating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the</a:t>
            </a:r>
            <a:r>
              <a:rPr lang="cs-CZ" sz="1100" dirty="0" smtClean="0">
                <a:latin typeface="Helvetica" pitchFamily="2" charset="0"/>
              </a:rPr>
              <a:t> network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interpersonal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communication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is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close</a:t>
            </a:r>
            <a:r>
              <a:rPr lang="cs-CZ" sz="1100" dirty="0" smtClean="0">
                <a:latin typeface="Helvetica" pitchFamily="2" charset="0"/>
              </a:rPr>
              <a:t> to </a:t>
            </a:r>
            <a:r>
              <a:rPr lang="cs-CZ" sz="1100" dirty="0" err="1" smtClean="0">
                <a:latin typeface="Helvetica" pitchFamily="2" charset="0"/>
              </a:rPr>
              <a:t>random</a:t>
            </a:r>
            <a:r>
              <a:rPr lang="cs-CZ" sz="1100" dirty="0" smtClean="0">
                <a:latin typeface="Helvetica" pitchFamily="2" charset="0"/>
              </a:rPr>
              <a:t> network, 0 </a:t>
            </a:r>
            <a:r>
              <a:rPr lang="cs-CZ" sz="1100" dirty="0" err="1" smtClean="0">
                <a:latin typeface="Helvetica" pitchFamily="2" charset="0"/>
              </a:rPr>
              <a:t>indicating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the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clear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small-world</a:t>
            </a:r>
            <a:r>
              <a:rPr lang="cs-CZ" sz="1100" dirty="0" smtClean="0">
                <a:latin typeface="Helvetica" pitchFamily="2" charset="0"/>
              </a:rPr>
              <a:t> network.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Neighbors</a:t>
            </a:r>
            <a:r>
              <a:rPr lang="cs-CZ" sz="1100" dirty="0" smtClean="0">
                <a:latin typeface="Helvetica" pitchFamily="2" charset="0"/>
              </a:rPr>
              <a:t> (1-128) </a:t>
            </a:r>
            <a:r>
              <a:rPr lang="cs-CZ" sz="1100" dirty="0" err="1" smtClean="0">
                <a:latin typeface="Helvetica" pitchFamily="2" charset="0"/>
              </a:rPr>
              <a:t>number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neighbors</a:t>
            </a:r>
            <a:r>
              <a:rPr lang="cs-CZ" sz="1100" dirty="0" smtClean="0">
                <a:latin typeface="Helvetica" pitchFamily="2" charset="0"/>
              </a:rPr>
              <a:t> in </a:t>
            </a:r>
            <a:r>
              <a:rPr lang="cs-CZ" sz="1100" dirty="0" err="1" smtClean="0">
                <a:latin typeface="Helvetica" pitchFamily="2" charset="0"/>
              </a:rPr>
              <a:t>communication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neighborhood</a:t>
            </a:r>
            <a:r>
              <a:rPr lang="cs-CZ" sz="1100" dirty="0" smtClean="0">
                <a:latin typeface="Helvetica" pitchFamily="2" charset="0"/>
              </a:rPr>
              <a:t>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RESULTS</a:t>
            </a:r>
            <a:endParaRPr lang="cs-CZ" sz="1100" b="1" dirty="0" smtClean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 smtClean="0">
                <a:latin typeface="Helvetica" pitchFamily="2" charset="0"/>
              </a:rPr>
              <a:t>Tab1</a:t>
            </a:r>
            <a:r>
              <a:rPr lang="cs-CZ" sz="1100" b="1" dirty="0" smtClean="0">
                <a:latin typeface="Helvetica" pitchFamily="2" charset="0"/>
              </a:rPr>
              <a:t>:</a:t>
            </a:r>
            <a:r>
              <a:rPr lang="en-US" sz="1100" b="1" dirty="0" smtClean="0">
                <a:latin typeface="Helvetica" pitchFamily="2" charset="0"/>
              </a:rPr>
              <a:t> </a:t>
            </a:r>
            <a:r>
              <a:rPr lang="en-US" sz="1100" b="1" dirty="0">
                <a:latin typeface="Helvetica" pitchFamily="2" charset="0"/>
              </a:rPr>
              <a:t>Regression predicting </a:t>
            </a:r>
            <a:r>
              <a:rPr lang="en-US" sz="1100" b="1" dirty="0" smtClean="0">
                <a:latin typeface="Helvetica" pitchFamily="2" charset="0"/>
              </a:rPr>
              <a:t>contributors </a:t>
            </a:r>
            <a:r>
              <a:rPr lang="cs-CZ" sz="1100" b="1" dirty="0" smtClean="0">
                <a:latin typeface="Helvetica" pitchFamily="2" charset="0"/>
              </a:rPr>
              <a:t/>
            </a:r>
            <a:br>
              <a:rPr lang="cs-CZ" sz="1100" b="1" dirty="0" smtClean="0">
                <a:latin typeface="Helvetica" pitchFamily="2" charset="0"/>
              </a:rPr>
            </a:br>
            <a:r>
              <a:rPr lang="en-US" sz="1100" b="1" dirty="0" smtClean="0">
                <a:latin typeface="Helvetica" pitchFamily="2" charset="0"/>
              </a:rPr>
              <a:t>to </a:t>
            </a:r>
            <a:r>
              <a:rPr lang="cs-CZ" sz="1100" b="1" dirty="0" err="1" smtClean="0">
                <a:latin typeface="Helvetica" pitchFamily="2" charset="0"/>
              </a:rPr>
              <a:t>polarization</a:t>
            </a:r>
            <a:r>
              <a:rPr lang="cs-CZ" sz="1100" b="1" dirty="0" smtClean="0">
                <a:latin typeface="Helvetica" pitchFamily="2" charset="0"/>
              </a:rPr>
              <a:t>. </a:t>
            </a:r>
            <a:r>
              <a:rPr lang="cs-CZ" sz="1100" b="1" dirty="0">
                <a:latin typeface="Helvetica" pitchFamily="2" charset="0"/>
              </a:rPr>
              <a:t>(</a:t>
            </a:r>
            <a:r>
              <a:rPr lang="cs-CZ" sz="1100" b="1" dirty="0" smtClean="0">
                <a:latin typeface="Helvetica" pitchFamily="2" charset="0"/>
              </a:rPr>
              <a:t>N=603,434; R</a:t>
            </a:r>
            <a:r>
              <a:rPr lang="cs-CZ" sz="1100" b="1" baseline="30000" dirty="0" smtClean="0">
                <a:latin typeface="Helvetica" pitchFamily="2" charset="0"/>
              </a:rPr>
              <a:t>2</a:t>
            </a:r>
            <a:r>
              <a:rPr lang="cs-CZ" sz="1100" b="1" dirty="0" smtClean="0">
                <a:latin typeface="Helvetica" pitchFamily="2" charset="0"/>
              </a:rPr>
              <a:t>=51.6% ).</a:t>
            </a:r>
            <a:endParaRPr lang="en-US" sz="11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FB41014-BE13-9B5F-9A15-5325FFCFE9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9041414"/>
              </p:ext>
            </p:extLst>
          </p:nvPr>
        </p:nvGraphicFramePr>
        <p:xfrm>
          <a:off x="4033864" y="3977401"/>
          <a:ext cx="2570341" cy="224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3600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896741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5241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Variable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61739">
                <a:tc>
                  <a:txBody>
                    <a:bodyPr/>
                    <a:lstStyle/>
                    <a:p>
                      <a:pPr algn="l" fontAlgn="b"/>
                      <a:r>
                        <a:rPr lang="cs-CZ" sz="1100" u="none" strike="noStrike" dirty="0" err="1" smtClean="0">
                          <a:effectLst/>
                        </a:rPr>
                        <a:t>Opinions</a:t>
                      </a:r>
                      <a:r>
                        <a:rPr lang="cs-CZ" sz="1100" u="none" strike="noStrike" dirty="0" smtClean="0">
                          <a:effectLst/>
                        </a:rPr>
                        <a:t> (2)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 smtClean="0">
                          <a:effectLst/>
                        </a:rPr>
                        <a:t>-0.1</a:t>
                      </a:r>
                      <a:r>
                        <a:rPr lang="cs-CZ" sz="1100" u="none" strike="noStrike" dirty="0" smtClean="0">
                          <a:effectLst/>
                        </a:rPr>
                        <a:t>59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(4)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 smtClean="0">
                          <a:effectLst/>
                        </a:rPr>
                        <a:t>-0.</a:t>
                      </a:r>
                      <a:r>
                        <a:rPr lang="cs-CZ" sz="1100" u="none" strike="noStrike" dirty="0" smtClean="0">
                          <a:effectLst/>
                        </a:rPr>
                        <a:t>244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100" u="none" strike="noStrike" dirty="0" err="1" smtClean="0">
                          <a:effectLst/>
                        </a:rPr>
                        <a:t>Salience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of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en-US" sz="1100" u="none" strike="noStrike" dirty="0" smtClean="0">
                          <a:effectLst/>
                        </a:rPr>
                        <a:t>identity</a:t>
                      </a:r>
                      <a:r>
                        <a:rPr lang="cs-CZ" sz="1100" u="none" strike="noStrike" dirty="0" smtClean="0">
                          <a:effectLst/>
                        </a:rPr>
                        <a:t> (0.39)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.1</a:t>
                      </a:r>
                      <a:r>
                        <a:rPr lang="cs-CZ" sz="1100" u="none" strike="noStrike" dirty="0" smtClean="0">
                          <a:effectLst/>
                        </a:rPr>
                        <a:t>67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100" u="none" strike="noStrike" dirty="0" err="1" smtClean="0">
                          <a:effectLst/>
                        </a:rPr>
                        <a:t>Salience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of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en-US" sz="1100" u="none" strike="noStrike" dirty="0" smtClean="0">
                          <a:effectLst/>
                        </a:rPr>
                        <a:t>identity</a:t>
                      </a:r>
                      <a:r>
                        <a:rPr lang="cs-CZ" sz="1100" u="none" strike="noStrike" dirty="0" smtClean="0">
                          <a:effectLst/>
                        </a:rPr>
                        <a:t> (0.49)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.</a:t>
                      </a:r>
                      <a:r>
                        <a:rPr lang="cs-CZ" sz="1100" u="none" strike="noStrike" dirty="0" smtClean="0">
                          <a:effectLst/>
                        </a:rPr>
                        <a:t>263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100" u="none" strike="noStrike" dirty="0" err="1" smtClean="0">
                          <a:effectLst/>
                        </a:rPr>
                        <a:t>Salience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of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en-US" sz="1100" u="none" strike="noStrike" dirty="0" smtClean="0">
                          <a:effectLst/>
                        </a:rPr>
                        <a:t>identity</a:t>
                      </a:r>
                      <a:r>
                        <a:rPr lang="cs-CZ" sz="1100" u="none" strike="noStrike" dirty="0" smtClean="0">
                          <a:effectLst/>
                        </a:rPr>
                        <a:t> (0.59)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.</a:t>
                      </a:r>
                      <a:r>
                        <a:rPr lang="cs-CZ" sz="1100" u="none" strike="noStrike" dirty="0" smtClean="0">
                          <a:effectLst/>
                        </a:rPr>
                        <a:t>259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cs-CZ" sz="1100" u="none" strike="noStrike" dirty="0" err="1" smtClean="0">
                          <a:effectLst/>
                        </a:rPr>
                        <a:t>Openness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en-US" sz="1100" u="none" strike="noStrike" dirty="0" smtClean="0">
                          <a:effectLst/>
                        </a:rPr>
                        <a:t>of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comm</a:t>
                      </a:r>
                      <a:r>
                        <a:rPr lang="cs-CZ" sz="1100" u="none" strike="noStrike" dirty="0" smtClean="0">
                          <a:effectLst/>
                        </a:rPr>
                        <a:t>.</a:t>
                      </a:r>
                      <a:r>
                        <a:rPr lang="en-US" sz="1100" u="none" strike="noStrike" dirty="0" smtClean="0">
                          <a:effectLst/>
                        </a:rPr>
                        <a:t>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norms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-0.1</a:t>
                      </a:r>
                      <a:r>
                        <a:rPr lang="cs-CZ" sz="1100" u="none" strike="noStrike" dirty="0" smtClean="0">
                          <a:effectLst/>
                        </a:rPr>
                        <a:t>9</a:t>
                      </a:r>
                      <a:r>
                        <a:rPr lang="en-US" sz="1100" u="none" strike="noStrike" dirty="0" smtClean="0">
                          <a:effectLst/>
                        </a:rPr>
                        <a:t>4***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Probability of speaking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-0.01</a:t>
                      </a:r>
                      <a:r>
                        <a:rPr lang="cs-CZ" sz="1100" u="none" strike="noStrike" dirty="0" smtClean="0">
                          <a:effectLst/>
                        </a:rPr>
                        <a:t>2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Conformity level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-0.0</a:t>
                      </a:r>
                      <a:r>
                        <a:rPr lang="cs-CZ" sz="1100" u="none" strike="noStrike" dirty="0" smtClean="0">
                          <a:effectLst/>
                        </a:rPr>
                        <a:t>03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cs-CZ" sz="1100" u="none" strike="noStrike" dirty="0" err="1" smtClean="0">
                          <a:effectLst/>
                        </a:rPr>
                        <a:t>Rewiring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-0.003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N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eighbors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-0.000</a:t>
                      </a:r>
                      <a:r>
                        <a:rPr lang="cs-CZ" sz="1100" u="none" strike="noStrike" dirty="0" smtClean="0">
                          <a:effectLst/>
                        </a:rPr>
                        <a:t>1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Constant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.</a:t>
                      </a:r>
                      <a:r>
                        <a:rPr lang="cs-CZ" sz="1100" u="none" strike="noStrike" dirty="0" smtClean="0">
                          <a:effectLst/>
                        </a:rPr>
                        <a:t>227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FABD73C-B247-DCFB-5AB3-8E2238423DF7}"/>
              </a:ext>
            </a:extLst>
          </p:cNvPr>
          <p:cNvSpPr txBox="1"/>
          <p:nvPr/>
        </p:nvSpPr>
        <p:spPr>
          <a:xfrm>
            <a:off x="4061571" y="6186993"/>
            <a:ext cx="537882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*** significant at the .001 level</a:t>
            </a:r>
            <a:endParaRPr lang="en-US" sz="1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EB0582-512C-F609-5E7C-7B717243449D}"/>
              </a:ext>
            </a:extLst>
          </p:cNvPr>
          <p:cNvSpPr/>
          <p:nvPr/>
        </p:nvSpPr>
        <p:spPr>
          <a:xfrm>
            <a:off x="3954786" y="6428752"/>
            <a:ext cx="6690379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solidFill>
                  <a:srgbClr val="034F39"/>
                </a:solidFill>
                <a:latin typeface="Helvetica" panose="020B0604020202020204" pitchFamily="34" charset="0"/>
              </a:rPr>
              <a:t>CONCLUSIONS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dirty="0">
                <a:latin typeface="Helvetica" pitchFamily="2" charset="0"/>
              </a:rPr>
              <a:t>Results suggest that the HK </a:t>
            </a:r>
            <a:r>
              <a:rPr lang="en-US" sz="1100" dirty="0" smtClean="0">
                <a:latin typeface="Helvetica" pitchFamily="2" charset="0"/>
              </a:rPr>
              <a:t>can </a:t>
            </a:r>
            <a:r>
              <a:rPr lang="en-US" sz="1100" dirty="0">
                <a:latin typeface="Helvetica" pitchFamily="2" charset="0"/>
              </a:rPr>
              <a:t>be used to model communication processes focused on polarization. Our </a:t>
            </a:r>
            <a:r>
              <a:rPr lang="cs-CZ" sz="1100" dirty="0" err="1" smtClean="0">
                <a:latin typeface="Helvetica" pitchFamily="2" charset="0"/>
              </a:rPr>
              <a:t>speaking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variable </a:t>
            </a:r>
            <a:r>
              <a:rPr lang="en-US" sz="1100" dirty="0">
                <a:latin typeface="Helvetica" pitchFamily="2" charset="0"/>
              </a:rPr>
              <a:t>did not significantly impact our model, nor did our network </a:t>
            </a:r>
            <a:r>
              <a:rPr lang="en-US" sz="1100" dirty="0" smtClean="0">
                <a:latin typeface="Helvetica" pitchFamily="2" charset="0"/>
              </a:rPr>
              <a:t>variable</a:t>
            </a:r>
            <a:r>
              <a:rPr lang="cs-CZ" sz="1100" dirty="0" smtClean="0">
                <a:latin typeface="Helvetica" pitchFamily="2" charset="0"/>
              </a:rPr>
              <a:t>s</a:t>
            </a:r>
            <a:r>
              <a:rPr lang="en-US" sz="1100" dirty="0" smtClean="0">
                <a:latin typeface="Helvetica" pitchFamily="2" charset="0"/>
              </a:rPr>
              <a:t>. </a:t>
            </a:r>
            <a:r>
              <a:rPr lang="en-US" sz="1100" dirty="0">
                <a:latin typeface="Helvetica" pitchFamily="2" charset="0"/>
              </a:rPr>
              <a:t>However, </a:t>
            </a:r>
            <a:r>
              <a:rPr lang="cs-CZ" sz="1100" dirty="0" err="1" smtClean="0">
                <a:latin typeface="Helvetica" pitchFamily="2" charset="0"/>
              </a:rPr>
              <a:t>salience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identity, </a:t>
            </a:r>
            <a:r>
              <a:rPr lang="cs-CZ" sz="1100" dirty="0" err="1" smtClean="0">
                <a:latin typeface="Helvetica" pitchFamily="2" charset="0"/>
              </a:rPr>
              <a:t>number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opinons</a:t>
            </a:r>
            <a:r>
              <a:rPr lang="cs-CZ" sz="1100" dirty="0" smtClean="0">
                <a:latin typeface="Helvetica" pitchFamily="2" charset="0"/>
              </a:rPr>
              <a:t>, </a:t>
            </a:r>
            <a:r>
              <a:rPr lang="en-US" sz="1100" dirty="0" smtClean="0">
                <a:latin typeface="Helvetica" pitchFamily="2" charset="0"/>
              </a:rPr>
              <a:t>and </a:t>
            </a:r>
            <a:r>
              <a:rPr lang="cs-CZ" sz="1100" dirty="0" err="1" smtClean="0">
                <a:latin typeface="Helvetica" pitchFamily="2" charset="0"/>
              </a:rPr>
              <a:t>openness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>
                <a:latin typeface="Helvetica" pitchFamily="2" charset="0"/>
              </a:rPr>
              <a:t>of</a:t>
            </a:r>
            <a:r>
              <a:rPr lang="cs-CZ" sz="1100" dirty="0">
                <a:latin typeface="Helvetica" pitchFamily="2" charset="0"/>
              </a:rPr>
              <a:t> </a:t>
            </a:r>
            <a:r>
              <a:rPr lang="cs-CZ" sz="1100" dirty="0" err="1">
                <a:latin typeface="Helvetica" pitchFamily="2" charset="0"/>
              </a:rPr>
              <a:t>communication</a:t>
            </a:r>
            <a:r>
              <a:rPr lang="cs-CZ" sz="1100" dirty="0">
                <a:latin typeface="Helvetica" pitchFamily="2" charset="0"/>
              </a:rPr>
              <a:t> </a:t>
            </a:r>
            <a:r>
              <a:rPr lang="cs-CZ" sz="1100" dirty="0" err="1">
                <a:latin typeface="Helvetica" pitchFamily="2" charset="0"/>
              </a:rPr>
              <a:t>norms</a:t>
            </a:r>
            <a:r>
              <a:rPr lang="cs-CZ" sz="1100" dirty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did </a:t>
            </a:r>
            <a:r>
              <a:rPr lang="en-US" sz="1100" dirty="0">
                <a:latin typeface="Helvetica" pitchFamily="2" charset="0"/>
              </a:rPr>
              <a:t>significantly impact </a:t>
            </a:r>
            <a:r>
              <a:rPr lang="cs-CZ" sz="1100" dirty="0" err="1" smtClean="0">
                <a:latin typeface="Helvetica" pitchFamily="2" charset="0"/>
              </a:rPr>
              <a:t>polarization</a:t>
            </a:r>
            <a:r>
              <a:rPr lang="en-US" sz="1100" dirty="0" smtClean="0">
                <a:latin typeface="Helvetica" pitchFamily="2" charset="0"/>
              </a:rPr>
              <a:t>. </a:t>
            </a:r>
            <a:r>
              <a:rPr lang="en-US" sz="1100" dirty="0">
                <a:latin typeface="Helvetica" pitchFamily="2" charset="0"/>
              </a:rPr>
              <a:t>Future work should consider other parameterizations of social network variables, including a focus on social </a:t>
            </a:r>
            <a:r>
              <a:rPr lang="en-US" sz="1100" dirty="0" smtClean="0">
                <a:latin typeface="Helvetica" pitchFamily="2" charset="0"/>
              </a:rPr>
              <a:t>media</a:t>
            </a:r>
            <a:r>
              <a:rPr lang="cs-CZ" sz="1100" dirty="0">
                <a:latin typeface="Helvetica" pitchFamily="2" charset="0"/>
              </a:rPr>
              <a:t> </a:t>
            </a:r>
            <a:r>
              <a:rPr lang="cs-CZ" sz="1100" dirty="0" smtClean="0">
                <a:latin typeface="Helvetica" pitchFamily="2" charset="0"/>
              </a:rPr>
              <a:t>and </a:t>
            </a:r>
            <a:r>
              <a:rPr lang="cs-CZ" sz="1100" dirty="0" err="1" smtClean="0">
                <a:latin typeface="Helvetica" pitchFamily="2" charset="0"/>
              </a:rPr>
              <a:t>polarized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initial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state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simulations</a:t>
            </a:r>
            <a:r>
              <a:rPr lang="en-US" sz="1100" dirty="0" smtClean="0">
                <a:latin typeface="Helvetica" pitchFamily="2" charset="0"/>
              </a:rPr>
              <a:t>.</a:t>
            </a:r>
            <a:r>
              <a:rPr lang="cs-CZ" sz="1100" dirty="0" smtClean="0">
                <a:latin typeface="Helvetica" pitchFamily="2" charset="0"/>
              </a:rPr>
              <a:t> </a:t>
            </a:r>
            <a:endParaRPr lang="en-US" sz="1100" b="1" dirty="0">
              <a:solidFill>
                <a:srgbClr val="034F39"/>
              </a:solidFill>
              <a:latin typeface="Helvetica" panose="020B0604020202020204" pitchFamily="34" charset="0"/>
            </a:endParaRPr>
          </a:p>
        </p:txBody>
      </p:sp>
      <p:pic>
        <p:nvPicPr>
          <p:cNvPr id="11" name="Obrázek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17" y="3363435"/>
            <a:ext cx="3977648" cy="326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59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5CFCE93-3E3C-3942-BA9B-5A0BC45AB34C}"/>
              </a:ext>
            </a:extLst>
          </p:cNvPr>
          <p:cNvSpPr/>
          <p:nvPr/>
        </p:nvSpPr>
        <p:spPr>
          <a:xfrm>
            <a:off x="0" y="76843"/>
            <a:ext cx="10688638" cy="792734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/>
              <a:t>Simulating Components of the Reinforcing Spirals Model and Spiral of Silence: An Agent-Based Modeling Approach</a:t>
            </a:r>
            <a:endParaRPr lang="en-US" sz="700" b="1" i="1" dirty="0"/>
          </a:p>
          <a:p>
            <a:r>
              <a:rPr lang="en-US" sz="1200" dirty="0"/>
              <a:t>František Kalvas, University of West Bohemia (Czech Republic), Ashley Sanders-Jackson, Michigan State University (USA), </a:t>
            </a:r>
            <a:r>
              <a:rPr lang="cs-CZ" sz="1200" dirty="0" smtClean="0"/>
              <a:t> </a:t>
            </a:r>
            <a:r>
              <a:rPr lang="en-US" sz="1200" dirty="0" smtClean="0"/>
              <a:t>Ashwin </a:t>
            </a:r>
            <a:r>
              <a:rPr lang="en-US" sz="1200" dirty="0" err="1"/>
              <a:t>Ramaswamy</a:t>
            </a:r>
            <a:r>
              <a:rPr lang="en-US" sz="1200" dirty="0" smtClean="0"/>
              <a:t>,</a:t>
            </a:r>
            <a:r>
              <a:rPr lang="cs-CZ" sz="1200" dirty="0"/>
              <a:t> </a:t>
            </a:r>
            <a:r>
              <a:rPr lang="cs-CZ" sz="1200" dirty="0" err="1"/>
              <a:t>Ashoka</a:t>
            </a:r>
            <a:r>
              <a:rPr lang="cs-CZ" sz="1200" dirty="0"/>
              <a:t> </a:t>
            </a:r>
            <a:r>
              <a:rPr lang="cs-CZ" sz="1200" dirty="0" smtClean="0"/>
              <a:t>University (India),</a:t>
            </a:r>
            <a:r>
              <a:rPr lang="en-US" sz="1200" dirty="0" smtClean="0"/>
              <a:t> </a:t>
            </a:r>
            <a:r>
              <a:rPr lang="en-US" sz="1200" dirty="0"/>
              <a:t>Mike Slater, The Ohio State University (USA)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0A9242-89D5-954E-8CB7-25F35FB5284D}"/>
              </a:ext>
            </a:extLst>
          </p:cNvPr>
          <p:cNvSpPr txBox="1"/>
          <p:nvPr/>
        </p:nvSpPr>
        <p:spPr>
          <a:xfrm>
            <a:off x="-37740" y="869577"/>
            <a:ext cx="4035997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INTRODUCTION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Polarization has significant impact on the ability to implement health and political change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Spiral of Silence and Reinforcing Spirals are two dynamic models that describe the polarization processes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We apply agent-based modeling approaches to elucidate theoretical underpinnings and understand the dynamic processes to reach equilibrium states for communication networks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We describe methodological processes and empirical findings to developing these models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RESEARCH QUESTIONS</a:t>
            </a:r>
            <a:endParaRPr lang="en-US" sz="1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RQ1: Can the Hegselmann-Krause algorithm create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polarized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public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lang="en-US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RQ2: How does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acceptability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impact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lang="en-US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RQ3: How does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salience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impact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</a:p>
          <a:p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RQ4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: How does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properties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impact </a:t>
            </a:r>
            <a:r>
              <a:rPr lang="cs-CZ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lang="en-US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RQ5: Does doe pressure to conform impact </a:t>
            </a:r>
            <a:r>
              <a:rPr lang="cs-CZ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endParaRPr lang="cs-CZ" sz="11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RQ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6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How does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dimensions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impact</a:t>
            </a:r>
            <a:r>
              <a:rPr lang="cs-CZ" sz="11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RQ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7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How does 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probability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impact</a:t>
            </a:r>
            <a:r>
              <a:rPr lang="cs-CZ" sz="11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en-US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endParaRPr lang="cs-CZ" sz="11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2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METHODS</a:t>
            </a:r>
            <a:endParaRPr lang="en-US" sz="1200" b="1" dirty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1100" b="1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We utilize </a:t>
            </a:r>
            <a:r>
              <a:rPr lang="en-US" sz="1100" dirty="0" err="1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, an agent-based modeling piece of software, to develop emergent systems to study the process of polarization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latin typeface="Helvetica" panose="020B0604020202020204" pitchFamily="34" charset="0"/>
                <a:cs typeface="Helvetica" panose="020B0604020202020204" pitchFamily="34" charset="0"/>
              </a:rPr>
              <a:t>Hegselmann-Krause </a:t>
            </a:r>
            <a:r>
              <a:rPr lang="cs-CZ" sz="11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model </a:t>
            </a:r>
            <a:r>
              <a:rPr lang="en-US" sz="11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(HK).</a:t>
            </a:r>
            <a:endParaRPr lang="cs-CZ" sz="1100" b="1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ESBG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measure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polarization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(0-1 </a:t>
            </a:r>
            <a:r>
              <a:rPr lang="cs-CZ" sz="11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scale</a:t>
            </a:r>
            <a:r>
              <a:rPr lang="cs-CZ" sz="11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  <a:endParaRPr lang="en-US" sz="11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latin typeface="Helvetica" panose="020B0604020202020204" pitchFamily="34" charset="0"/>
                <a:cs typeface="Helvetica" panose="020B0604020202020204" pitchFamily="34" charset="0"/>
              </a:rPr>
              <a:t>Stepwise regression.</a:t>
            </a:r>
            <a:r>
              <a:rPr lang="en-US" sz="1100" dirty="0">
                <a:latin typeface="Helvetica" panose="020B0604020202020204" pitchFamily="34" charset="0"/>
                <a:cs typeface="Helvetica" panose="020B0604020202020204" pitchFamily="34" charset="0"/>
              </a:rPr>
              <a:t> We completed a series of stepwise regression models to determine the impact of variables of interest on our ABM. We only display the final model on this handout.</a:t>
            </a:r>
            <a:endParaRPr lang="en-US" sz="11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E652F3-DDE0-DD47-958B-A2A67A447728}"/>
              </a:ext>
            </a:extLst>
          </p:cNvPr>
          <p:cNvSpPr/>
          <p:nvPr/>
        </p:nvSpPr>
        <p:spPr>
          <a:xfrm>
            <a:off x="3954787" y="863073"/>
            <a:ext cx="6690379" cy="3154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solidFill>
                  <a:srgbClr val="034F39"/>
                </a:solidFill>
                <a:latin typeface="Helvetica" panose="020B0604020202020204" pitchFamily="34" charset="0"/>
              </a:rPr>
              <a:t>VARIABLES OF INTEREST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Opinions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dirty="0" smtClean="0">
                <a:latin typeface="Helvetica" pitchFamily="2" charset="0"/>
              </a:rPr>
              <a:t>(1, 2, 4) </a:t>
            </a:r>
            <a:r>
              <a:rPr lang="cs-CZ" sz="1100" dirty="0" err="1" smtClean="0">
                <a:latin typeface="Helvetica" pitchFamily="2" charset="0"/>
              </a:rPr>
              <a:t>indicating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how</a:t>
            </a:r>
            <a:r>
              <a:rPr lang="cs-CZ" sz="1100" dirty="0" smtClean="0">
                <a:latin typeface="Helvetica" pitchFamily="2" charset="0"/>
              </a:rPr>
              <a:t> many </a:t>
            </a:r>
            <a:r>
              <a:rPr lang="cs-CZ" sz="1100" dirty="0" err="1" smtClean="0">
                <a:latin typeface="Helvetica" pitchFamily="2" charset="0"/>
              </a:rPr>
              <a:t>dimensions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does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the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opinion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space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have</a:t>
            </a:r>
            <a:r>
              <a:rPr lang="cs-CZ" sz="1100" dirty="0" smtClean="0">
                <a:latin typeface="Helvetica" pitchFamily="2" charset="0"/>
              </a:rPr>
              <a:t>. </a:t>
            </a:r>
            <a:endParaRPr lang="cs-CZ" sz="1100" b="1" dirty="0" smtClean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Salience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b="1" dirty="0" err="1" smtClean="0">
                <a:latin typeface="Helvetica" pitchFamily="2" charset="0"/>
              </a:rPr>
              <a:t>of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en-US" sz="1100" b="1" dirty="0" smtClean="0">
                <a:latin typeface="Helvetica" pitchFamily="2" charset="0"/>
              </a:rPr>
              <a:t>identity </a:t>
            </a:r>
            <a:r>
              <a:rPr lang="en-US" sz="1100" dirty="0">
                <a:latin typeface="Helvetica" pitchFamily="2" charset="0"/>
              </a:rPr>
              <a:t>is measured using identity threshold (0-1 scale) which determines minimum similarity between two agents </a:t>
            </a:r>
            <a:r>
              <a:rPr lang="en-US" sz="1100" dirty="0" smtClean="0">
                <a:latin typeface="Helvetica" pitchFamily="2" charset="0"/>
              </a:rPr>
              <a:t>for </a:t>
            </a:r>
            <a:r>
              <a:rPr lang="en-US" sz="1100" dirty="0">
                <a:latin typeface="Helvetica" pitchFamily="2" charset="0"/>
              </a:rPr>
              <a:t>them to be included in part of a community </a:t>
            </a:r>
            <a:endParaRPr lang="cs-CZ" sz="1100" dirty="0" smtClean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Openness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b="1" dirty="0" err="1" smtClean="0">
                <a:latin typeface="Helvetica" pitchFamily="2" charset="0"/>
              </a:rPr>
              <a:t>of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b="1" dirty="0" err="1" smtClean="0">
                <a:latin typeface="Helvetica" pitchFamily="2" charset="0"/>
              </a:rPr>
              <a:t>communication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b="1" dirty="0" err="1" smtClean="0">
                <a:latin typeface="Helvetica" pitchFamily="2" charset="0"/>
              </a:rPr>
              <a:t>norms</a:t>
            </a:r>
            <a:r>
              <a:rPr lang="en-US" sz="1100" b="1" dirty="0" smtClean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is </a:t>
            </a:r>
            <a:r>
              <a:rPr lang="en-US" sz="1100" dirty="0">
                <a:latin typeface="Helvetica" pitchFamily="2" charset="0"/>
              </a:rPr>
              <a:t>measured </a:t>
            </a:r>
            <a:r>
              <a:rPr lang="en-US" sz="1100" dirty="0" smtClean="0">
                <a:latin typeface="Helvetica" pitchFamily="2" charset="0"/>
              </a:rPr>
              <a:t>using </a:t>
            </a:r>
            <a:r>
              <a:rPr lang="en-US" sz="1100" dirty="0">
                <a:latin typeface="Helvetica" pitchFamily="2" charset="0"/>
              </a:rPr>
              <a:t>boundary (0-1 scale) with a boundary closer to 1 indicating </a:t>
            </a:r>
            <a:r>
              <a:rPr lang="en-US" sz="1100" dirty="0" smtClean="0">
                <a:latin typeface="Helvetica" pitchFamily="2" charset="0"/>
              </a:rPr>
              <a:t>a </a:t>
            </a:r>
            <a:r>
              <a:rPr lang="cs-CZ" sz="1100" dirty="0" err="1" smtClean="0">
                <a:latin typeface="Helvetica" pitchFamily="2" charset="0"/>
              </a:rPr>
              <a:t>willingness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to </a:t>
            </a:r>
            <a:r>
              <a:rPr lang="cs-CZ" sz="1100" dirty="0" err="1" smtClean="0">
                <a:latin typeface="Helvetica" pitchFamily="2" charset="0"/>
              </a:rPr>
              <a:t>accept</a:t>
            </a:r>
            <a:r>
              <a:rPr lang="en-US" sz="1100" dirty="0" smtClean="0">
                <a:latin typeface="Helvetica" pitchFamily="2" charset="0"/>
              </a:rPr>
              <a:t> </a:t>
            </a:r>
            <a:r>
              <a:rPr lang="cs-CZ" sz="1100" dirty="0" smtClean="0">
                <a:latin typeface="Helvetica" pitchFamily="2" charset="0"/>
              </a:rPr>
              <a:t>very </a:t>
            </a:r>
            <a:r>
              <a:rPr lang="cs-CZ" sz="1100" dirty="0" err="1" smtClean="0">
                <a:latin typeface="Helvetica" pitchFamily="2" charset="0"/>
              </a:rPr>
              <a:t>different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opinions</a:t>
            </a:r>
            <a:r>
              <a:rPr lang="cs-CZ" sz="1100" dirty="0" smtClean="0">
                <a:latin typeface="Helvetica" pitchFamily="2" charset="0"/>
              </a:rPr>
              <a:t> and use </a:t>
            </a:r>
            <a:r>
              <a:rPr lang="cs-CZ" sz="1100" dirty="0" err="1" smtClean="0">
                <a:latin typeface="Helvetica" pitchFamily="2" charset="0"/>
              </a:rPr>
              <a:t>them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for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updating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own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opinion</a:t>
            </a:r>
            <a:r>
              <a:rPr lang="cs-CZ" sz="1100" dirty="0" smtClean="0">
                <a:latin typeface="Helvetica" pitchFamily="2" charset="0"/>
              </a:rPr>
              <a:t>.</a:t>
            </a:r>
            <a:endParaRPr lang="en-US" sz="11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 smtClean="0">
                <a:latin typeface="Helvetica" pitchFamily="2" charset="0"/>
              </a:rPr>
              <a:t>Probability </a:t>
            </a:r>
            <a:r>
              <a:rPr lang="en-US" sz="1100" b="1" dirty="0">
                <a:latin typeface="Helvetica" pitchFamily="2" charset="0"/>
              </a:rPr>
              <a:t>of speaking </a:t>
            </a:r>
            <a:r>
              <a:rPr lang="en-US" sz="1100" dirty="0">
                <a:latin typeface="Helvetica" pitchFamily="2" charset="0"/>
              </a:rPr>
              <a:t>(0-1) with 1 indicating a greater probability of </a:t>
            </a:r>
            <a:r>
              <a:rPr lang="en-US" sz="1100" dirty="0" smtClean="0">
                <a:latin typeface="Helvetica" pitchFamily="2" charset="0"/>
              </a:rPr>
              <a:t>speaking</a:t>
            </a:r>
            <a:r>
              <a:rPr lang="cs-CZ" sz="1100" dirty="0" smtClean="0">
                <a:latin typeface="Helvetica" pitchFamily="2" charset="0"/>
              </a:rPr>
              <a:t>.</a:t>
            </a:r>
            <a:endParaRPr lang="en-US" sz="11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latin typeface="Helvetica" pitchFamily="2" charset="0"/>
              </a:rPr>
              <a:t>Conformity level </a:t>
            </a:r>
            <a:r>
              <a:rPr lang="en-US" sz="1100" dirty="0">
                <a:latin typeface="Helvetica" pitchFamily="2" charset="0"/>
              </a:rPr>
              <a:t>(0-1) with 1 indicating a greater </a:t>
            </a:r>
            <a:r>
              <a:rPr lang="en-US" sz="1100" dirty="0" smtClean="0">
                <a:latin typeface="Helvetica" pitchFamily="2" charset="0"/>
              </a:rPr>
              <a:t>conform</a:t>
            </a:r>
            <a:r>
              <a:rPr lang="cs-CZ" sz="1100" dirty="0" err="1" smtClean="0">
                <a:latin typeface="Helvetica" pitchFamily="2" charset="0"/>
              </a:rPr>
              <a:t>ity</a:t>
            </a:r>
            <a:r>
              <a:rPr lang="cs-CZ" sz="1100" dirty="0" smtClean="0">
                <a:latin typeface="Helvetica" pitchFamily="2" charset="0"/>
              </a:rPr>
              <a:t> and a </a:t>
            </a:r>
            <a:r>
              <a:rPr lang="cs-CZ" sz="1100" dirty="0" err="1" smtClean="0">
                <a:latin typeface="Helvetica" pitchFamily="2" charset="0"/>
              </a:rPr>
              <a:t>faster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movement</a:t>
            </a:r>
            <a:r>
              <a:rPr lang="cs-CZ" sz="1100" dirty="0" smtClean="0">
                <a:latin typeface="Helvetica" pitchFamily="2" charset="0"/>
              </a:rPr>
              <a:t> to </a:t>
            </a:r>
            <a:r>
              <a:rPr lang="cs-CZ" sz="1100" dirty="0" err="1" smtClean="0">
                <a:latin typeface="Helvetica" pitchFamily="2" charset="0"/>
              </a:rPr>
              <a:t>seen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concensus</a:t>
            </a:r>
            <a:r>
              <a:rPr lang="cs-CZ" sz="1100" dirty="0" smtClean="0">
                <a:latin typeface="Helvetica" pitchFamily="2" charset="0"/>
              </a:rPr>
              <a:t>.</a:t>
            </a:r>
            <a:endParaRPr lang="en-US" sz="11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Rewiring</a:t>
            </a:r>
            <a:r>
              <a:rPr lang="cs-CZ" sz="1100" b="1" dirty="0" smtClean="0">
                <a:latin typeface="Helvetica" pitchFamily="2" charset="0"/>
              </a:rPr>
              <a:t> </a:t>
            </a:r>
            <a:r>
              <a:rPr lang="cs-CZ" sz="1100" dirty="0" smtClean="0">
                <a:latin typeface="Helvetica" pitchFamily="2" charset="0"/>
              </a:rPr>
              <a:t>(0-1) probability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rewiring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edge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small-world</a:t>
            </a:r>
            <a:r>
              <a:rPr lang="cs-CZ" sz="1100" dirty="0" smtClean="0">
                <a:latin typeface="Helvetica" pitchFamily="2" charset="0"/>
              </a:rPr>
              <a:t> network, </a:t>
            </a:r>
            <a:r>
              <a:rPr lang="cs-CZ" sz="1100" dirty="0" err="1" smtClean="0">
                <a:latin typeface="Helvetica" pitchFamily="2" charset="0"/>
              </a:rPr>
              <a:t>with</a:t>
            </a:r>
            <a:r>
              <a:rPr lang="cs-CZ" sz="1100" dirty="0" smtClean="0">
                <a:latin typeface="Helvetica" pitchFamily="2" charset="0"/>
              </a:rPr>
              <a:t> 1 </a:t>
            </a:r>
            <a:r>
              <a:rPr lang="cs-CZ" sz="1100" dirty="0" err="1" smtClean="0">
                <a:latin typeface="Helvetica" pitchFamily="2" charset="0"/>
              </a:rPr>
              <a:t>indicating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the</a:t>
            </a:r>
            <a:r>
              <a:rPr lang="cs-CZ" sz="1100" dirty="0" smtClean="0">
                <a:latin typeface="Helvetica" pitchFamily="2" charset="0"/>
              </a:rPr>
              <a:t> network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interpersonal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communication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is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close</a:t>
            </a:r>
            <a:r>
              <a:rPr lang="cs-CZ" sz="1100" dirty="0" smtClean="0">
                <a:latin typeface="Helvetica" pitchFamily="2" charset="0"/>
              </a:rPr>
              <a:t> to </a:t>
            </a:r>
            <a:r>
              <a:rPr lang="cs-CZ" sz="1100" dirty="0" err="1" smtClean="0">
                <a:latin typeface="Helvetica" pitchFamily="2" charset="0"/>
              </a:rPr>
              <a:t>random</a:t>
            </a:r>
            <a:r>
              <a:rPr lang="cs-CZ" sz="1100" dirty="0" smtClean="0">
                <a:latin typeface="Helvetica" pitchFamily="2" charset="0"/>
              </a:rPr>
              <a:t> network, 0 </a:t>
            </a:r>
            <a:r>
              <a:rPr lang="cs-CZ" sz="1100" dirty="0" err="1" smtClean="0">
                <a:latin typeface="Helvetica" pitchFamily="2" charset="0"/>
              </a:rPr>
              <a:t>indicating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the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clear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small-world</a:t>
            </a:r>
            <a:r>
              <a:rPr lang="cs-CZ" sz="1100" dirty="0" smtClean="0">
                <a:latin typeface="Helvetica" pitchFamily="2" charset="0"/>
              </a:rPr>
              <a:t> network.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1100" b="1" dirty="0" err="1" smtClean="0">
                <a:latin typeface="Helvetica" pitchFamily="2" charset="0"/>
              </a:rPr>
              <a:t>Neighbors</a:t>
            </a:r>
            <a:r>
              <a:rPr lang="cs-CZ" sz="1100" dirty="0" smtClean="0">
                <a:latin typeface="Helvetica" pitchFamily="2" charset="0"/>
              </a:rPr>
              <a:t> (1-128) </a:t>
            </a:r>
            <a:r>
              <a:rPr lang="cs-CZ" sz="1100" dirty="0" err="1" smtClean="0">
                <a:latin typeface="Helvetica" pitchFamily="2" charset="0"/>
              </a:rPr>
              <a:t>number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neighbors</a:t>
            </a:r>
            <a:r>
              <a:rPr lang="cs-CZ" sz="1100" dirty="0" smtClean="0">
                <a:latin typeface="Helvetica" pitchFamily="2" charset="0"/>
              </a:rPr>
              <a:t> in </a:t>
            </a:r>
            <a:r>
              <a:rPr lang="cs-CZ" sz="1100" dirty="0" err="1" smtClean="0">
                <a:latin typeface="Helvetica" pitchFamily="2" charset="0"/>
              </a:rPr>
              <a:t>communication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neighborhood</a:t>
            </a:r>
            <a:r>
              <a:rPr lang="cs-CZ" sz="1100" dirty="0" smtClean="0">
                <a:latin typeface="Helvetica" pitchFamily="2" charset="0"/>
              </a:rPr>
              <a:t>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RESULTS</a:t>
            </a:r>
            <a:endParaRPr lang="cs-CZ" sz="1100" b="1" dirty="0" smtClean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 smtClean="0">
                <a:latin typeface="Helvetica" pitchFamily="2" charset="0"/>
              </a:rPr>
              <a:t>Tab1</a:t>
            </a:r>
            <a:r>
              <a:rPr lang="cs-CZ" sz="1100" b="1" dirty="0" smtClean="0">
                <a:latin typeface="Helvetica" pitchFamily="2" charset="0"/>
              </a:rPr>
              <a:t>:</a:t>
            </a:r>
            <a:r>
              <a:rPr lang="en-US" sz="1100" b="1" dirty="0" smtClean="0">
                <a:latin typeface="Helvetica" pitchFamily="2" charset="0"/>
              </a:rPr>
              <a:t> </a:t>
            </a:r>
            <a:r>
              <a:rPr lang="en-US" sz="1100" b="1" dirty="0">
                <a:latin typeface="Helvetica" pitchFamily="2" charset="0"/>
              </a:rPr>
              <a:t>Regression predicting </a:t>
            </a:r>
            <a:r>
              <a:rPr lang="en-US" sz="1100" b="1" dirty="0" smtClean="0">
                <a:latin typeface="Helvetica" pitchFamily="2" charset="0"/>
              </a:rPr>
              <a:t>contributors </a:t>
            </a:r>
            <a:r>
              <a:rPr lang="cs-CZ" sz="1100" b="1" dirty="0" smtClean="0">
                <a:latin typeface="Helvetica" pitchFamily="2" charset="0"/>
              </a:rPr>
              <a:t/>
            </a:r>
            <a:br>
              <a:rPr lang="cs-CZ" sz="1100" b="1" dirty="0" smtClean="0">
                <a:latin typeface="Helvetica" pitchFamily="2" charset="0"/>
              </a:rPr>
            </a:br>
            <a:r>
              <a:rPr lang="en-US" sz="1100" b="1" dirty="0" smtClean="0">
                <a:latin typeface="Helvetica" pitchFamily="2" charset="0"/>
              </a:rPr>
              <a:t>to </a:t>
            </a:r>
            <a:r>
              <a:rPr lang="cs-CZ" sz="1100" b="1" dirty="0" err="1" smtClean="0">
                <a:latin typeface="Helvetica" pitchFamily="2" charset="0"/>
              </a:rPr>
              <a:t>polarization</a:t>
            </a:r>
            <a:r>
              <a:rPr lang="cs-CZ" sz="1100" b="1" dirty="0" smtClean="0">
                <a:latin typeface="Helvetica" pitchFamily="2" charset="0"/>
              </a:rPr>
              <a:t>. </a:t>
            </a:r>
            <a:r>
              <a:rPr lang="cs-CZ" sz="1100" b="1" dirty="0">
                <a:latin typeface="Helvetica" pitchFamily="2" charset="0"/>
              </a:rPr>
              <a:t>(</a:t>
            </a:r>
            <a:r>
              <a:rPr lang="cs-CZ" sz="1100" b="1" dirty="0" smtClean="0">
                <a:latin typeface="Helvetica" pitchFamily="2" charset="0"/>
              </a:rPr>
              <a:t>N=603,434; R</a:t>
            </a:r>
            <a:r>
              <a:rPr lang="cs-CZ" sz="1100" b="1" baseline="30000" dirty="0" smtClean="0">
                <a:latin typeface="Helvetica" pitchFamily="2" charset="0"/>
              </a:rPr>
              <a:t>2</a:t>
            </a:r>
            <a:r>
              <a:rPr lang="cs-CZ" sz="1100" b="1" dirty="0" smtClean="0">
                <a:latin typeface="Helvetica" pitchFamily="2" charset="0"/>
              </a:rPr>
              <a:t>=51.6% ).</a:t>
            </a:r>
            <a:endParaRPr lang="en-US" sz="11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FB41014-BE13-9B5F-9A15-5325FFCFE97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033864" y="3977401"/>
          <a:ext cx="2570341" cy="224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3600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896741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5241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Variable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61739">
                <a:tc>
                  <a:txBody>
                    <a:bodyPr/>
                    <a:lstStyle/>
                    <a:p>
                      <a:pPr algn="l" fontAlgn="b"/>
                      <a:r>
                        <a:rPr lang="cs-CZ" sz="1100" u="none" strike="noStrike" dirty="0" err="1" smtClean="0">
                          <a:effectLst/>
                        </a:rPr>
                        <a:t>Opinions</a:t>
                      </a:r>
                      <a:r>
                        <a:rPr lang="cs-CZ" sz="1100" u="none" strike="noStrike" dirty="0" smtClean="0">
                          <a:effectLst/>
                        </a:rPr>
                        <a:t> (2)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 smtClean="0">
                          <a:effectLst/>
                        </a:rPr>
                        <a:t>-0.1</a:t>
                      </a:r>
                      <a:r>
                        <a:rPr lang="cs-CZ" sz="1100" u="none" strike="noStrike" dirty="0" smtClean="0">
                          <a:effectLst/>
                        </a:rPr>
                        <a:t>59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(4)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 smtClean="0">
                          <a:effectLst/>
                        </a:rPr>
                        <a:t>-0.</a:t>
                      </a:r>
                      <a:r>
                        <a:rPr lang="cs-CZ" sz="1100" u="none" strike="noStrike" dirty="0" smtClean="0">
                          <a:effectLst/>
                        </a:rPr>
                        <a:t>244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100" u="none" strike="noStrike" dirty="0" err="1" smtClean="0">
                          <a:effectLst/>
                        </a:rPr>
                        <a:t>Salience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of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en-US" sz="1100" u="none" strike="noStrike" dirty="0" smtClean="0">
                          <a:effectLst/>
                        </a:rPr>
                        <a:t>identity</a:t>
                      </a:r>
                      <a:r>
                        <a:rPr lang="cs-CZ" sz="1100" u="none" strike="noStrike" dirty="0" smtClean="0">
                          <a:effectLst/>
                        </a:rPr>
                        <a:t> (0.39)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.1</a:t>
                      </a:r>
                      <a:r>
                        <a:rPr lang="cs-CZ" sz="1100" u="none" strike="noStrike" dirty="0" smtClean="0">
                          <a:effectLst/>
                        </a:rPr>
                        <a:t>67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100" u="none" strike="noStrike" dirty="0" err="1" smtClean="0">
                          <a:effectLst/>
                        </a:rPr>
                        <a:t>Salience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of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en-US" sz="1100" u="none" strike="noStrike" dirty="0" smtClean="0">
                          <a:effectLst/>
                        </a:rPr>
                        <a:t>identity</a:t>
                      </a:r>
                      <a:r>
                        <a:rPr lang="cs-CZ" sz="1100" u="none" strike="noStrike" dirty="0" smtClean="0">
                          <a:effectLst/>
                        </a:rPr>
                        <a:t> (0.49)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.</a:t>
                      </a:r>
                      <a:r>
                        <a:rPr lang="cs-CZ" sz="1100" u="none" strike="noStrike" dirty="0" smtClean="0">
                          <a:effectLst/>
                        </a:rPr>
                        <a:t>263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100" u="none" strike="noStrike" dirty="0" err="1" smtClean="0">
                          <a:effectLst/>
                        </a:rPr>
                        <a:t>Salience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of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en-US" sz="1100" u="none" strike="noStrike" dirty="0" smtClean="0">
                          <a:effectLst/>
                        </a:rPr>
                        <a:t>identity</a:t>
                      </a:r>
                      <a:r>
                        <a:rPr lang="cs-CZ" sz="1100" u="none" strike="noStrike" dirty="0" smtClean="0">
                          <a:effectLst/>
                        </a:rPr>
                        <a:t> (0.59)</a:t>
                      </a: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.</a:t>
                      </a:r>
                      <a:r>
                        <a:rPr lang="cs-CZ" sz="1100" u="none" strike="noStrike" dirty="0" smtClean="0">
                          <a:effectLst/>
                        </a:rPr>
                        <a:t>259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cs-CZ" sz="1100" u="none" strike="noStrike" dirty="0" err="1" smtClean="0">
                          <a:effectLst/>
                        </a:rPr>
                        <a:t>Openness</a:t>
                      </a:r>
                      <a:r>
                        <a:rPr lang="cs-CZ" sz="1100" u="none" strike="noStrike" dirty="0" smtClean="0">
                          <a:effectLst/>
                        </a:rPr>
                        <a:t> </a:t>
                      </a:r>
                      <a:r>
                        <a:rPr lang="en-US" sz="1100" u="none" strike="noStrike" dirty="0" smtClean="0">
                          <a:effectLst/>
                        </a:rPr>
                        <a:t>of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comm</a:t>
                      </a:r>
                      <a:r>
                        <a:rPr lang="cs-CZ" sz="1100" u="none" strike="noStrike" dirty="0" smtClean="0">
                          <a:effectLst/>
                        </a:rPr>
                        <a:t>.</a:t>
                      </a:r>
                      <a:r>
                        <a:rPr lang="en-US" sz="1100" u="none" strike="noStrike" dirty="0" smtClean="0">
                          <a:effectLst/>
                        </a:rPr>
                        <a:t> 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norms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-0.1</a:t>
                      </a:r>
                      <a:r>
                        <a:rPr lang="cs-CZ" sz="1100" u="none" strike="noStrike" dirty="0" smtClean="0">
                          <a:effectLst/>
                        </a:rPr>
                        <a:t>9</a:t>
                      </a:r>
                      <a:r>
                        <a:rPr lang="en-US" sz="1100" u="none" strike="noStrike" dirty="0" smtClean="0">
                          <a:effectLst/>
                        </a:rPr>
                        <a:t>4***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Probability of speaking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-0.01</a:t>
                      </a:r>
                      <a:r>
                        <a:rPr lang="cs-CZ" sz="1100" u="none" strike="noStrike" dirty="0" smtClean="0">
                          <a:effectLst/>
                        </a:rPr>
                        <a:t>2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Conformity level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-0.0</a:t>
                      </a:r>
                      <a:r>
                        <a:rPr lang="cs-CZ" sz="1100" u="none" strike="noStrike" dirty="0" smtClean="0">
                          <a:effectLst/>
                        </a:rPr>
                        <a:t>03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cs-CZ" sz="1100" u="none" strike="noStrike" dirty="0" err="1" smtClean="0">
                          <a:effectLst/>
                        </a:rPr>
                        <a:t>Rewiring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-0.003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N</a:t>
                      </a:r>
                      <a:r>
                        <a:rPr lang="cs-CZ" sz="1100" u="none" strike="noStrike" dirty="0" err="1" smtClean="0">
                          <a:effectLst/>
                        </a:rPr>
                        <a:t>eighbors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smtClean="0">
                          <a:effectLst/>
                        </a:rPr>
                        <a:t>-0.000</a:t>
                      </a:r>
                      <a:r>
                        <a:rPr lang="cs-CZ" sz="1100" u="none" strike="noStrike" dirty="0" smtClean="0">
                          <a:effectLst/>
                        </a:rPr>
                        <a:t>1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9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Constant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smtClean="0">
                          <a:effectLst/>
                        </a:rPr>
                        <a:t>.</a:t>
                      </a:r>
                      <a:r>
                        <a:rPr lang="cs-CZ" sz="1100" u="none" strike="noStrike" dirty="0" smtClean="0">
                          <a:effectLst/>
                        </a:rPr>
                        <a:t>227</a:t>
                      </a:r>
                      <a:r>
                        <a:rPr lang="en-US" sz="1100" u="none" strike="noStrike" dirty="0" smtClean="0">
                          <a:effectLst/>
                        </a:rPr>
                        <a:t>***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FABD73C-B247-DCFB-5AB3-8E2238423DF7}"/>
              </a:ext>
            </a:extLst>
          </p:cNvPr>
          <p:cNvSpPr txBox="1"/>
          <p:nvPr/>
        </p:nvSpPr>
        <p:spPr>
          <a:xfrm>
            <a:off x="4061571" y="6186993"/>
            <a:ext cx="537882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*** significant at the .001 level</a:t>
            </a:r>
            <a:endParaRPr lang="en-US" sz="1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EB0582-512C-F609-5E7C-7B717243449D}"/>
              </a:ext>
            </a:extLst>
          </p:cNvPr>
          <p:cNvSpPr/>
          <p:nvPr/>
        </p:nvSpPr>
        <p:spPr>
          <a:xfrm>
            <a:off x="3954786" y="6428752"/>
            <a:ext cx="6690379" cy="11849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b="1" dirty="0">
                <a:solidFill>
                  <a:srgbClr val="034F39"/>
                </a:solidFill>
                <a:latin typeface="Helvetica" panose="020B0604020202020204" pitchFamily="34" charset="0"/>
              </a:rPr>
              <a:t>CONCLUSIONS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100" dirty="0">
                <a:latin typeface="Helvetica" pitchFamily="2" charset="0"/>
              </a:rPr>
              <a:t>Results suggest that the HK </a:t>
            </a:r>
            <a:r>
              <a:rPr lang="en-US" sz="1100" dirty="0" smtClean="0">
                <a:latin typeface="Helvetica" pitchFamily="2" charset="0"/>
              </a:rPr>
              <a:t>can </a:t>
            </a:r>
            <a:r>
              <a:rPr lang="en-US" sz="1100" dirty="0">
                <a:latin typeface="Helvetica" pitchFamily="2" charset="0"/>
              </a:rPr>
              <a:t>be used to model communication processes focused on polarization. Our </a:t>
            </a:r>
            <a:r>
              <a:rPr lang="cs-CZ" sz="1100" dirty="0" err="1" smtClean="0">
                <a:latin typeface="Helvetica" pitchFamily="2" charset="0"/>
              </a:rPr>
              <a:t>speaking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variable </a:t>
            </a:r>
            <a:r>
              <a:rPr lang="en-US" sz="1100" dirty="0">
                <a:latin typeface="Helvetica" pitchFamily="2" charset="0"/>
              </a:rPr>
              <a:t>did not significantly impact our model, nor did our network </a:t>
            </a:r>
            <a:r>
              <a:rPr lang="en-US" sz="1100" dirty="0" smtClean="0">
                <a:latin typeface="Helvetica" pitchFamily="2" charset="0"/>
              </a:rPr>
              <a:t>variable</a:t>
            </a:r>
            <a:r>
              <a:rPr lang="cs-CZ" sz="1100" dirty="0" smtClean="0">
                <a:latin typeface="Helvetica" pitchFamily="2" charset="0"/>
              </a:rPr>
              <a:t>s</a:t>
            </a:r>
            <a:r>
              <a:rPr lang="en-US" sz="1100" dirty="0" smtClean="0">
                <a:latin typeface="Helvetica" pitchFamily="2" charset="0"/>
              </a:rPr>
              <a:t>. </a:t>
            </a:r>
            <a:r>
              <a:rPr lang="en-US" sz="1100" dirty="0">
                <a:latin typeface="Helvetica" pitchFamily="2" charset="0"/>
              </a:rPr>
              <a:t>However, </a:t>
            </a:r>
            <a:r>
              <a:rPr lang="cs-CZ" sz="1100" dirty="0" err="1" smtClean="0">
                <a:latin typeface="Helvetica" pitchFamily="2" charset="0"/>
              </a:rPr>
              <a:t>salience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identity, </a:t>
            </a:r>
            <a:r>
              <a:rPr lang="cs-CZ" sz="1100" dirty="0" err="1" smtClean="0">
                <a:latin typeface="Helvetica" pitchFamily="2" charset="0"/>
              </a:rPr>
              <a:t>number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opinons</a:t>
            </a:r>
            <a:r>
              <a:rPr lang="cs-CZ" sz="1100" dirty="0" smtClean="0">
                <a:latin typeface="Helvetica" pitchFamily="2" charset="0"/>
              </a:rPr>
              <a:t>, </a:t>
            </a:r>
            <a:r>
              <a:rPr lang="en-US" sz="1100" dirty="0" smtClean="0">
                <a:latin typeface="Helvetica" pitchFamily="2" charset="0"/>
              </a:rPr>
              <a:t>and </a:t>
            </a:r>
            <a:r>
              <a:rPr lang="cs-CZ" sz="1100" dirty="0" err="1" smtClean="0">
                <a:latin typeface="Helvetica" pitchFamily="2" charset="0"/>
              </a:rPr>
              <a:t>openness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>
                <a:latin typeface="Helvetica" pitchFamily="2" charset="0"/>
              </a:rPr>
              <a:t>of</a:t>
            </a:r>
            <a:r>
              <a:rPr lang="cs-CZ" sz="1100" dirty="0">
                <a:latin typeface="Helvetica" pitchFamily="2" charset="0"/>
              </a:rPr>
              <a:t> </a:t>
            </a:r>
            <a:r>
              <a:rPr lang="cs-CZ" sz="1100" dirty="0" err="1">
                <a:latin typeface="Helvetica" pitchFamily="2" charset="0"/>
              </a:rPr>
              <a:t>communication</a:t>
            </a:r>
            <a:r>
              <a:rPr lang="cs-CZ" sz="1100" dirty="0">
                <a:latin typeface="Helvetica" pitchFamily="2" charset="0"/>
              </a:rPr>
              <a:t> </a:t>
            </a:r>
            <a:r>
              <a:rPr lang="cs-CZ" sz="1100" dirty="0" err="1">
                <a:latin typeface="Helvetica" pitchFamily="2" charset="0"/>
              </a:rPr>
              <a:t>norms</a:t>
            </a:r>
            <a:r>
              <a:rPr lang="cs-CZ" sz="1100" dirty="0">
                <a:latin typeface="Helvetica" pitchFamily="2" charset="0"/>
              </a:rPr>
              <a:t> </a:t>
            </a:r>
            <a:r>
              <a:rPr lang="en-US" sz="1100" dirty="0" smtClean="0">
                <a:latin typeface="Helvetica" pitchFamily="2" charset="0"/>
              </a:rPr>
              <a:t>did </a:t>
            </a:r>
            <a:r>
              <a:rPr lang="en-US" sz="1100" dirty="0">
                <a:latin typeface="Helvetica" pitchFamily="2" charset="0"/>
              </a:rPr>
              <a:t>significantly impact </a:t>
            </a:r>
            <a:r>
              <a:rPr lang="cs-CZ" sz="1100" dirty="0" err="1" smtClean="0">
                <a:latin typeface="Helvetica" pitchFamily="2" charset="0"/>
              </a:rPr>
              <a:t>polarization</a:t>
            </a:r>
            <a:r>
              <a:rPr lang="en-US" sz="1100" dirty="0" smtClean="0">
                <a:latin typeface="Helvetica" pitchFamily="2" charset="0"/>
              </a:rPr>
              <a:t>. </a:t>
            </a:r>
            <a:r>
              <a:rPr lang="en-US" sz="1100" dirty="0">
                <a:latin typeface="Helvetica" pitchFamily="2" charset="0"/>
              </a:rPr>
              <a:t>Future work should consider other parameterizations of social network variables, including a focus on social </a:t>
            </a:r>
            <a:r>
              <a:rPr lang="en-US" sz="1100" dirty="0" smtClean="0">
                <a:latin typeface="Helvetica" pitchFamily="2" charset="0"/>
              </a:rPr>
              <a:t>media</a:t>
            </a:r>
            <a:r>
              <a:rPr lang="cs-CZ" sz="1100" dirty="0">
                <a:latin typeface="Helvetica" pitchFamily="2" charset="0"/>
              </a:rPr>
              <a:t> </a:t>
            </a:r>
            <a:r>
              <a:rPr lang="cs-CZ" sz="1100" dirty="0" smtClean="0">
                <a:latin typeface="Helvetica" pitchFamily="2" charset="0"/>
              </a:rPr>
              <a:t>and </a:t>
            </a:r>
            <a:r>
              <a:rPr lang="cs-CZ" sz="1100" dirty="0" err="1" smtClean="0">
                <a:latin typeface="Helvetica" pitchFamily="2" charset="0"/>
              </a:rPr>
              <a:t>polarized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initial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state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of</a:t>
            </a:r>
            <a:r>
              <a:rPr lang="cs-CZ" sz="1100" dirty="0" smtClean="0">
                <a:latin typeface="Helvetica" pitchFamily="2" charset="0"/>
              </a:rPr>
              <a:t> </a:t>
            </a:r>
            <a:r>
              <a:rPr lang="cs-CZ" sz="1100" dirty="0" err="1" smtClean="0">
                <a:latin typeface="Helvetica" pitchFamily="2" charset="0"/>
              </a:rPr>
              <a:t>simulations</a:t>
            </a:r>
            <a:r>
              <a:rPr lang="en-US" sz="1100" dirty="0" smtClean="0">
                <a:latin typeface="Helvetica" pitchFamily="2" charset="0"/>
              </a:rPr>
              <a:t>.</a:t>
            </a:r>
            <a:r>
              <a:rPr lang="cs-CZ" sz="1100" dirty="0" smtClean="0">
                <a:latin typeface="Helvetica" pitchFamily="2" charset="0"/>
              </a:rPr>
              <a:t> </a:t>
            </a:r>
            <a:endParaRPr lang="en-US" sz="1100" b="1" dirty="0">
              <a:solidFill>
                <a:srgbClr val="034F39"/>
              </a:solidFill>
              <a:latin typeface="Helvetica" panose="020B0604020202020204" pitchFamily="34" charset="0"/>
            </a:endParaRP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885" y="3463919"/>
            <a:ext cx="3977648" cy="326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068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png;base64,iVBORw0KGgoAAAANSUhEUgAABgAAAASACAIAAAC2oxHNAAAACXBIWXMAAB2HAAAdhwGP5fFlAAAgAElEQVR4nOzdT4wjx53o+V9WVf/RH3tm3urtwW0B7nmkFhAEzVFwcnTogx9ACvDq0GgNBthun0gL8x5YEiBfWp6Drb5IgJsEdiEVD/vcjYfBqKGDngCRwOrQBw1p9G0tCFrApFXCk9o7B81bzNj6091VlXsgmUySGb/MDGaSWVnfD3RoVTIiIzIjIzN/DEY4nucJAAAAAAAAimtr0wUAAAAAAABAtggAAQAAAAAAFBwBIAAAAAAAgIIjAAQAAAAAAFBwBIAAAAAAAAAKjgAQAAAAAABAwREAAgAAAAAAKDgCQAAAAAAAAAVHAAgAAAAAAKDgCAABAAAAAAAUHAEgAAAAAACAgiMABAAAAAAAUHAEgAAAAAAAAAqOABAAAAAAAEDBEQACAAAAAAAoOAJAmRqNeu1GpVJxAiqVSqPdG42UZL3G9LNt7WNI0ag3f6IqlXZv02Was+ZGkec2mOeyjVHCVKytkMfiaFgYtaddWmOzvZl/gKOP8GjUazcs7prplC+VBlCE5mSoQxGqlqpje0ASXJLR2cTJYtIZZXyclp+5J31HljtdNj264bWdHIqMOmXTmZ3dDWKehNzcPlAIyV+yLHvX49Ap56KMBIAyMuo1Ko5TLtd2O4PBILhlMBh0dmvlslNprPumBINeo1KuzZ+ogUh5cwWCiIiMn+Xy24fjuKFF5dio125UxjdN412T2yaQF6N2pdYRcVs3mqXIj17ZHUR8JoXihDxzT/oOp7K+KEavUeto20vNGy1XpFPb1K1osHuFmyDW6cS+ZFk8c67tMZUAUAZG7YpTrnWi7naDTq28xnsSTHqNsJP11BNRjzTI0vgq2o28jIB4aFE5Nuo1KrFOzqBTK+f5iz3ghJjGdOqvRoZ/eo1y1uGfUbui72PQqa1nJEtU+EdEpNR8tS6bDMQQAsIandCXLItnzrU+phIAStvCbcitt7rD4dDzDYfdVt2dbl7bPQlGo999PP2n2+r6p2qvuslCbVx1b3Ic+pEPd9kYfmLsATdetkiUMIeOdYsqtFG7MveNieGu6d82ZbBbTjcGlG4DKHBzKnDV7JzYA+KHf7oRj0qjXsOJjoisKBhhcuvdQOcx98DdqWX+uB0n/CMiUt3rEgLCyWD7knXce1eLZ04lSfoIAKVr8Tbk9fea1VIpcIJLpWpzr+8Nu/XpX9ZwT4JidsHVX21Wj2U3AwD5VX7SNW6bGx2g3TX7w25r9t1J2jEg4CTRLslo0/CP23pFe4kbD+zLOvoj0nt3uo96d9jfqwY6j1K1udcf+h1H57VMe4244R8RkeorLVcyCMTEPrOEgLAevGTlEwGgNAU6f7c17O8pDb1U3VvbPQnxuE+egB+kAsCalZ54avKvxVHfwTemycubOZdqs+/NvjoZ7L7BVyeAFfMlGUPvjXHMVvn116jXbswG9rmrRJuiizON/7itV0L7j8kvrkREBp8MsyrGZEokETdedaelSrkjizyzs+IRAsJa8ZKVKwSA0jNqvzYL/0RPijedCE5EZHDrfXphAEARTb+VXngAnLtpDrXgj2/uqxNGzwJ2DJdkDP5VW3/eMPxn1A7O6OW2hn0/AJMB/wcm7qXnTD1I9flpAT7+XTYP2/40127rxqtPRX16vlTpfgcceWYv3fDD6ISAgJOKAFBqRu/fCoxyi/WVSum5S3XXrddb3VeN9y2R6ZzggcXzIle1HPXac0n8VGHJ/PXoJg/TiXc3ml/er+Iv1BK90t3CvuLULcpoebHB0Dyna1z6X0APdsvTJHFeK5bWyBz1Fg5b5LLFcYsaQ6Iz7he90Vsod6VSabRHEnbqAouIRgo733FLONnP8mnxM41oVomO6sqNX891roTZ7Gtqaflbde1svYTTP86XcLmAyzUI3V1kP2C33mwxW1Sy85jMaK6PMmUba4HSxWpGmH4rPf+dtMVNU+a+zpfOu8HdW/fJ6V6weWpOEUZLl7ie21r7DWOCHF2AeTrXyUoefknGMB3+E/HzLxGZ/qQz4wk8Ss3+xmcK8cM/9W6SUkx+BpbuIKAYZ3YyA9F41/YhoLQfO2N9ZpZhvIsr4lYVeLAN/cDyw0kKfbLFi4/dg0E2jxPresnSe9ekN69g0oxvKBbPnBFJsngqE/GQjtm3klLvrpiX3zW7reGwWw8fTerWu8OwxMYEfjLj7updz5zYbSXbndsazlUkUUFNlYsSOAuReWqfjXMKZ+nr3cBBXNxp+GFLVlTP85RjmfyM+/uud5cLPs5/eXdagZf2OV/GRCU07sfPVGlWSY/qao3fKLyE2ezLizy+YTXXS+i2hsZDOU2gXvlxdhaswNy1FCNdMVuUxXnUzR1X4wld6qMiz9d8LRMUZT5D+5umIaV1n5zuBZuT5hR5EC3u3WvtN/TPZ3DEUutIx7nlvOsIuyRjCJ5sk2HLXdhljD4lU4ZbTNq5TzJPUNvFpOkVZ3Hf/p4mGwL9Y3gx1WOWyWNnrM8slC2ysUec+qjDsHyrW61PtnjxsXswSP1xYpLtGl+yLJ4A03/xtDndFs+cUUmyeCojAJSWWS+y+g1udqb1nxKH7MnwzKsmy2x39br58o2OJiS+H8aoe9w7SMIAUEutjd1pMp+l+Q02Z3z2JLB8xo29jXUAKGEJ7V/XLY7qKo1fEfE+meq+Yh3fpSYd9SLX0jKtd4fqTuO2XV/CAFAxW5TVedQFjmtdzX0xYrvwqrAk8ZOGnssqnX14n56wT073gs1Fc4oQ0Z2b7t1r7TfsnhPWewHm4lxn0HUYWV76Gw4AzRpSBvtXQgQx9pZOXxrDcq8eEftQIicZPXbG+swKj/ohh3guL+1ZfZZ2hT55pQ4tUbJs+oQ1v2QZriPLm1d0ytBy2ZzuDAJAWTyVEQBKSZoDgBYvMrceWDhvPnxpehiRhaUw59fC1B9VrHY3FzpdDrGa3i8WCzo/4CnRrXq+MLMqLIyhshieYLB0vQZqou/UqqgRryiJzvhC0WcLMw79xZeTHpVAlm74S3yiEqoFiDwUCRqAdeNXRZcwtX3NH/jg8fWGwVWTkjanpcM4l5e7tMO57QsVSDcAVMwWZXkedct9lLEwhies8OEG6XybvtJLWWjwyLpPTveCzUFzijB3oBYu44Wb9wb7DbvnhPVegDk415l0HSa24YrNBoBWCDXHzzuQdaLarisCFNapB5qcMmQnnReNGI+dsT6T/OJSbmcLOzS//Yed3eUy6H2yTYdmd3Vn0yes/SUrNJ31zWu9N5SIekd+c6C01dSeyggApSTNAUDzl1lIdqadRd3lDE3LcndzMa/lSLcSWI9dzvgtOdjfhX2Vodzn0gkARRyC8JeUJEUNLablGR9G3wASHZVgfsZHhUQlTNx12jYA22tNF+OtIKV9Rfb6trEV9cuwyO1xXpIsC1nMFmV7HnWLfVT8WmjPGmn9mmKlm2ZoYts+OeULdvPNKYJ+7154wk4a70it37B8TljvBbj5c51N12EQ+S20ySYDQKk+nZvyjvnj5RDWxzSh8P0oj8amhpPdY2eMz1hdXMZDPN3gD+6IM8Av8xe0sJInuroz6RM28JIV0bva3rzWcUOJqrdFACjtp7Jhi0mgcy50aszZggZzS1rOrYUZltksXQq7m83fWe+GrN5SCswyN2+28Eu9uxdeTj/p/BSfZtNpCUXCF2ALliZunklEHoLZTtMsagpnXFk3I65eozyr0nD+lKZQwnhlSOGoJrnWVpXBvj4Or5Y/QaYXfrElKWHgZIUe5pROpqrwLSrl8zgrTFhva6xF6blL4+eJ5RUqAz2/aRGgPEjQJ8fJbcULNlcd1KwwoQcpuEBpYqn1G2k8J2zmAixc1zEzu/Yt1o7fDH9tdtPpWEWvMVn3ffHBJwl/2faNrAYcbIzxFlVc02Nn+GfsLi7T7Wzant1Lr04+ML9GXOT6cknemFbs0Oyu7vT6hE2/ZC0VI+HNa2M3lPSk+1Q2ev8WAaCUTBdeTJnhXIbvrbo3uaQjVyEwtdMEu4vR3gy3geEn0Q3VTxpvyU6/m1bWkpmVJvXOybwaxvLao6kWdfUzvnL8p9cIPF4Nl8qxegljSeOoJrrWVpTevvyHRxl0ao5TaTTavTQWjIq6i4Q///sVyO5OWNAWldV5nErSR40LZHrWOB7xn8T11a16weaqgwoUxnQGgwutJZJev5HCc8JmLsCidR2hkq8dvxGjdqU8e19Me5GwWfhntcBSRm8PcSUNAa3nsTP8M7YX1+x2NlekSSfjXnquOrmK5m53/r3OGP9JcJ3adWh2V3cGfcKGX7JCipHw5rXmG0om0nwqG71/a0AAKHVpvvqkcZcdjUajXq/dbjQqsxXmVt+dfzUpicK/2PMv4E7NMZqWNN7RjFMYuwf/WJQvw5aebNdQ1ARnfMXv8UbtSq1j8XiVpISxpHBU1/lEm+a+puvIjg06nd1arVyeLk9pu0R0VAnz9vx//FtUNufRl6SPGjM8a6QY/0npuSm0asnrq1m5ueeqg4pVGLuTk16/kcJzwoYuwKJ1HUF+3Y6BUa8RjP6sPvxpIfvpyKIUxxVlPYLAJPkooGVpP3aGf8b64vJvZ8HQxHQs01NPlPxEgXMQGf9Jcp3admh2V3f6fcKGX7ISFSN0yMK6byiZSPGpbPjJQAgApWQWcc2s5cc2GvXajUqlMm7R5XK5XKvt7nY62dy6Mx4KvPGjGU3rFgLtIkPrPePTnQa+XIscAb2REp4MpWY/fP2AwaCzu1srO45TaaT6FpALhWtRmZ5Hmz7K/yIt+KwxeyY2DrGJLfA1ZeIXn9njXGjVNt8nHwfavfuYHaUUnhOOb0d6fEuemVG7Up5+OeWmH/2RUfvK+OEn/Z+VbYRNCOh43YL9Di0wHcMk/jN+aZ5GDfztkfGfLAVCV1ZXd+H7hIxvXnl98Uz3qYwAUFpmMcdED7OjdqUyGZ+XRilGvUbFKZdru53BIJ/d8Akze0/JagcbOuPzE/9og39ok5krNfthSyD4Bp3dWrnSzucdLbnCtqjNnEdzH+V/Keo/a6T7TDy7aSYdMT77xiv5NxCZ98k4ro5vR3p8S56+Ua/hzD2dpB39CfY/g92yMpAgsNlyYM3aJAoBHcdb8NLPe6Y3gsmgCX9wxWT7RuM/8+yubvqEQkrzqYwAUFr83iPRw+zo/VuDwaDT2a29lsL0b72G/6XHlOu6br1eb7W63eFwcT27VNhHSmNNVp7ez7Znz/0pD1pKf9xu7KJu5IzPzasY9dOvDZUwTGYNIB9K1eZe3/PGy3y26v6yFlOD3SuFuNcXvUVlch4t+6jFZ42Un4ntbpoSnAjSMOR5U7+lWMnaOyjt3p2fMNmanxPW05Een67jmBkP/Rn/26131e+mMCd2CChHt+BQhotr4W7mTwA9HS1amp8GaPpjo9TjP5Ydmt3Vvd4+YY23MPub17pvKGlL8amMAFBqgg+zr8W8pALzqq/eycwmORe33h2Ol4nr9/v9vb29ZrNaLaXaoONMpBB6Gc5G56U3yC7WrA7Z/XxdqcjSL1bTLOp6z/hsr8Ff1us//VpXCTfcAPKlVKo2m3v9/vi2352NA97IIiOxxD81J6hFpXoek/RRAfPPGql/JxqYrjHB3BOBNmD8ybtlfbOSg+aU08KYZPGckLQIdhdgDg5vZreADU9XHCU468946E9u3+JCbXqSkVghoM08dk6sdHHN3c1mC4D597K5aYD8tc5SCmWk16HZXd2r9gk56NZWKkYObihpSeeprPykSwAoRYGH2cFuOcbT7HQNAdHmVY9v9lzburEX2gv7XVoKZvEu43e3ga9pg2ZXsLnjGbUnPyyON0AxUBhj7G1W+dQXrzFWZHar9K/NNIu63jMuIiKjxTXf9Wa7rhJuuAFsjn+hmEaYl6rN/oa/jwsw3LQTjDYoaIvK/Dwm6aOCgs8aWYyJD0xW2anF6u0DPZDyk3fb+mYkVx1UssJsSgbPCYoUL8CidR1zefkrludviF1gSYrMh/7MVtEO5x9vtzWc/En5pmzTwdaAuRDQlVthH9nAY+fMahdXMMIzrUYwvhOYBsjPJLXO2KpDs7u6s+gTcnILs795rfeGkqlUnspKz11yCQClKdB5SqdWaSjz+ox6jdnvhFOYTzP6JSr4s500BC7EWlhNA+EtU0LT6EN/gr3YbToqz1Ew2JZ+12TYqV+NYD3SK+q6z/hk6O/4nxET/0xKsLYSbrgBbEyc2+Hmf8yhz/USuE4iFbVFZX8ek/RRQYFnjfezGBNfat7wQ0CD3bJ615RRO7jCjDr/qm19M5KrDipJYTYmi+eEOHtb/QIsWtcR5HflefsafRYXduvd4zX0xz87m59sRubeYkLn91n/Y+ec1S6u6d2s825jbgLoxcw/fm36NUF6nbFVh2Z3dWfSJ+TkFmZ981rvDSVbqTyVlZ67RAAoXcEQ0KBTKzuVSqPdGwXXaxv12o2KU5610STrZysCS6rsXmkE9zkaz9gW+yUr7g6Dw/fnHtxHvXZDuQnMD5VyKsHCjnrt4NqdsQdGzecZnN5+NOo1Zr8KTyfYtix0p7N5KoL1SK2oaz7jgRu7G7PNrlLCOPH64K423AA2JXhXKy92NgvtMI1xhlYCizJ0apVG2y/j/OWeKKeCtag1nMdJeMVw7I2ZTsfoDHZ3xzVO++Go1LyxeNdstHuj5bvm3OmN7oMS9MlrkKsOKnZhNimL5wRlbylegIXrOgI7y+cQoNlLX72bwZzP2fKH1ORkbsLgW8yytb9oLO5/pYvLjwB1QuI/gWmApqGvNCMZVh2a3dWdSZ+Qk1uY9c1rvTcUEUn8zBk/SSpPZaWmxJgNCckMu6ZZ10PMRogGhIwfXdiF/51pcD6r8FX/ondrubu5pEmrGaessebqSlaYsBpGVt9gVoWlidXi7zN+srBi2p5x8wk17i7BriyTLVQ4JOW0sKYzZtMAVmj8ivBcs9lX3GM8v1O7EkZtN1Ygooz11nT7XLo023z+W5TVedQFdlXXqqLnOV+whN1k3JImuWvGOLQJ++R0L9hcNKcoenNz69Pzked+I7Ta670Ac3GuM+g6jPxCJmtu8R6zZkfNrpuLxfwUm1rfluSh0nxAUy6Yf5iSFCqkaBk+dsbszSwf9ZcLv/yp+azDC7FCn2zTodld3dn0CWt+yTKls7t5xTwqqd1QrJ45lSRK1pYdBCOA0leq7vXjPM669dYw1bnGg4PpQ/fX9Wf+Suvrm+qeuaZuvdUy9halZn9oXJ5Qxj/iTvpFTnXP0w57dr8Lf+rVvmHHbj38l1IpFXUDZzwh+xIGwvVTUaPON9YANivqWpIcVL3UNF0i4ta73t5zCXIqaovK9jw+v2d69on8NWdgfYPMRs6M75oR1RcR161349w2k/fJa5CrDqrU7BtbRL3bf+XJNZVDlcVzgvXOJMkpKlDXMc9fTTvZwn0Zmq3JfhylP9lMGrRRQJt/7Fzh4pq7mYUMm5ib5jz9U2LTodld3dn0CTm5hVnfvNZ6Q7F65oybJJWnMgJA2ShV9/qeN113b665ua5bb3WHQ6+/l/qFUmr2vWG3VQ/uMbC/ajV65ubEu6zu9YfD7tzyguM99veaT0z/Eja2tdTc6w8XSztJ61n+iLu6Nz0AwdKslGXsHc+9vkwOunKO0ynqBs54QvYlHEcX5y6eyKeJjTWAzQpcSwudjX+cN1715Y5i2k8kvN8WuEVleh5Lzf78YZvWIvI+FHjWyPItZbJibchyta7r1idHIP4hSN4nr0GuOqhSs+8N5y8J161bXJJZyuI5Ic7OVr8Ai9N1zMldBChHcygnl8/4j0SFgDb+2Gl9cQVfnEPeS4KbszklNh2a3dWdTZ+Qk1uY9c1rrTcUm2fOmEnSeCpzPM+zSwlEmS0YXu9qiyAcT8WuHQCM+UsW5Lyro08GMudfZtlcZb2GU+vEWmXiuO901rOa97yhggHItRSeyhgBBEu9hhO1YN5svcgny2srFwAgPbn9lhrA2vm/UshkfMd4eaI1T4i8kZ3KqD1ZbMr8E47NFAxAvq38VNZrOASAYGk2WfnuG6FPAf7NLfdr6gEAQvkdecEW0ANgZ7oIjXmVaWvjGX3WHGreyE79yYuUjnUzBQOQayk8lZWfdAkAwdLC0s4Ly0EG19Qj/gMAx9Co17gy6cjpxwGIyGwiYNPXf7ZG7Su7g3WHmjeyU5HeG7sDEXFbN4zDfzZTMAA5ls5TWemJpwgAwVZwkrhBp1YuO1Plcm23M52XT7m9AQDyZtSuTPvy2rQnz2j5LwDH0DQE1Kk10gsBjd6/JWtfpW8jO5VeYzL5j/n5eDMFA5BDqT+VVfcIAMFedS9incGNrz4NAEgmMLxzzG2luTgqgGPPDwGl9zuwUrO//lX6NrHTyS849K9HN3I0AORRBk9lBICwilIzZEnA8ZJ6BV94GwAKqvy8H9l3CeMDCDEJAQ12r6Q+FVChjX/axeh4ALGl/1TGMvAAAAAAAAAFxwggAAAAAACAgiMABAAAAAAAUHAEgAAAAAAAAAqOABAAAAAAAEDBEQACAAAAAAAoOAJAKek1nIlK5IKYs886jd5aSges16hdsWvi/sURvI7i//GYGfUalUrF7w6cSqW9co9gOC4Rh0svSRblRHLptvljewUludtGZmPIYjTqtRuBNl+pNNq90crHySbbwAODyRrOYPoHxKJek/sKz00AAKyAAND69d7t+P/uvHbMHr1RWOPn+2K0x2NRl16jUq51BoPB7E8DkXLuSpKfcmbqWLQZpGXUrtQ6Im7rRrO0tK3XqJTLtd1OoM0PBp3dWrlcafSsW4hltqPffWy7x7RkckBs6lVq3mi5Ip0aFyoAANYIAK1dMP4jMrj1Pg8y2LRRu+KUa7udQfRHc++Y1KXXqIUU8aknlt5GN1yS/JQzQ8ekzSAto/aV3YGI1F9dDv/0GuWwJj826NTKduNPrLMdfrLhZpnRAbGrV6n5al1EBrtXCAEBAGCHANCajdqvjeM/ruuKiMhg9w2GM2PDNv6O4avueWP95TezeJ/MT100ga+/3VZ3OKmKt1fNaofGA6uXZO3l3Ijj0WaSXB3rz+0Y8cM/3eV23GvUpt/QuPVZix92W+70I51a8oiHfbb+Fei2/MtvSYZnMKMDYl+v6l6XEBAAACsgAJSS8pNu9IdERu/fGr9puJduvFof/63zLhEg4GSZhRzqrzarm3z/1kuSn3ICEzHvtgbT8I/bemUp/ON/QSNS7/b3Zi2+VG32ve7klp34p9urZOtfgRsZdZfRAZGV6lV9peUKISAAACwRAEpJ6YmnJv/SHmcC8Z/nStXnpxEgJgICTij3ybzMpqOXJD/lxEkX725r0HtjdyAS/usv/wYdOjhoOvZEkv50e5VsZwNlNnEBZnRAZMV6TX4HxvhpAABsEABKy/RLSe1xZi7+I+JHgJgICACAOOLcbcP5I1rqzy/HMwLhjpCtIpb37FWynaXdxACgjA6IrF6v6X759gwAgMQIAKVl+qWk8jgz/epxEv8JPjwZvsiKuZi2tpzvwtqtk8Vbw/Pxd9foyWTpZz9VpbG4IGuvPZ9znIVhR/PrSVf8JUSiVyROUpGYrKpgXRSrVAkSLTWW4AmcHOvl5jFO5M/yMNgta03J6nCJTE98jGTxl6Ze+mREXWLl7H8o6aQWo+WV0kPP1PQsLZcy4T4XVmWuRK3GYzpchpIkKmdmnUyinBfPXeiy1eGlidX+dXEbwNwxSHKpzlVxrng2FTfnZlUj6zL4O+u153c2bg6G4xDjbmso5uQeHPbzr8CvksyBJZuAxyrZxkiboYwOSLycdZOfgTEICACA5Iyz7yGhYcsVdUJD//fygc8M/YkU6109kWG7KWPP87xht26cKsGtd5cL6pem3p1l6qcIlFrJeJx36AEypXJbQ2Md7CoSza4KnjdsKUUxnnurVElrPd+Wls7fNOFCG2kZ9jFfrMSHa64wpp0sFsbzDI053h+j6qK2sYU8lcttmXHHsnymtM/G3qnNpRT/cIlIvRu3nJl1MslzDp48c9qFhh2v/UedjwQNYP7zCS7V0JNoXXFzblY1si6DF9m5KEcw0UkKljI8YeTdOPaHUsvW/7PbGnrDYbfuzg6VG5yTORMZHRAvnXoFexIAABAfAaC1CX/anj09GR5mo19JozI2Mr+1u+5S4lnmhvcVw6eXShlelLrxXcSmIlHsqhCjKKHhK5tUFrUOPIi31NRzb9lxXoAtDlegMHU19WLdMwwAzb91hLGJ/8Q4OLEOeOy9RjQN06WURQAou07GJudZDZdzDt9LKgGghA1gfq8JLtXQk2hdcXNuVjWyLkOsziWtd/yI6ztGhNgm3rFKtrO0dVOULHEULL6MDoiXUr3swvUAAJx4BIDWxBjoWTkCFLo9+F7j1rvD2eCdua9bjWWZbJ1+Dzcc+jkEntfnMva8YTcwzkV5pQh+obv85a9SpPgV0dlVYaEoLUMlUkllVeuld9lAyvl02uubMuogyeFaLoyp6lFximR/1OuiR4Bs3mTmG3ZgkeSIAx7v3SrE3IENno+5kxH3wEaXJOYokXQ7GbucF0IJ5qtNix3ZjilJ1ACsL9WIAFDCikfnFr9JW5YhcCQWOhdvGFxoPJUwh9Wt1PypuEVaIdsYcdC0Dk7KJdelVC8iQAAA2CAAtB7Ku2X8CJD+ghbMePY0HvFVp/FpPLIwSb5EDeQbNpp/7t3B8MKTrCIqqyoEk+nDfFJIZVfr+YfqiAO9kLHSxuwO12JhlqtuKEymASA1AmQR/wm+vob/dNF4CCxDDvqltBAeyjYAlINOxjBawpCzci2mEI5L0gCsL9UYIZsEFdd/lJysSduVIfKasxpeYhA1ADDmvpK2lVWynTuqSig0mxBIRgfES61ekUM6AQBACAJAa6E/SUW97yiPOaEZx3luixo3ZBWMCn4i9J3CVJ7gIJMkrwemilfjjwIAACAASURBVGisqhAj1BTxAB8/lW2tg2+V0Qc6zlgAfcviJ4wBoESFyTYApFxLFq+aenTPXMfIUsbYo3mSKsM1nHIAKLtOxjpnJdy2+IGUwnG2DSDdq8O64iG5WTdpuzIEIuCZD+JIK9i0xgBQ5Nkw3DhTklkAKLV62Y/cAwDgBGMVsHXwl/8KX0zVX0dDOu+GLWhReu7S+EFMWSM2mLG/wIZp6dbgPj/+XdjSHdN1ypaS7U0aTr8ZsfzK4JOhWsjw0sxLoSIhCSyqINJ7tzP+R/jyMYZ8rVKtXmvj3gIHOtvDlVFhVme8lmK00kWj3308+Vf9VdPBibq2kwns0VTIUvPV0Gspbdl1MinkbEg5XTw8LSk0gJSvjlUrnkaTTlKG6WpeIoNOzXEqjUa7F2tVwVVsZD0tK37na+p9q3t+kCbhMuwblVq90r6iAQA4EQgArYEfBhDp1JwQtdn218IW5DW9tfovrXOvEbOH+PC9ze8z/LU92fK6o9Fo1Ou1241GJVCXqTgLvoZGgNKoSDpVCEi88HDSVCnUWtmb/8S8psO1jsIkYriWLOI/8VYyTjXKFWuPa3kpyq6TSSHndb3hp9AA0r06Vq54CjVKVobpYt5jg05nt1Yrlx1nvHC8vnJ8Qn7dTGbRqFRllO0092l/Nmsmo3bFfOE4jV7cz2Rccl1IvTRrvIMAAHDsEQDKXiD+Ey38+y7/a/25zbP4j2G8TixW76WjUa/dqFQmD5Hlcrlcq+3udjrqI7Zd7CS2hBVJVIXZW2miXVilSiak1tormPUzvdUZz6owqwi9lsJDqfmlXUqbfG0zyW6I1/oGj2Uhd1fH2pWa/fAZgQeDzu5urew4TqWRaiAoBq1RzTr1xPezTLKdNZMML4WMDohmLfUCAOBEIgCUtVH7tQTxH5HB7hth4+qn37oG3lrTif8kNuo1Kk65XNvtDAZRb/85VYAq2LKJSWV2uNYRIAuxfC1t6FICzDZ0daxfqdkPW8TON+js1sqVsKGxKUs2di72UKeMsl2D41tyAABgRgAoY7OflkRMUzj7GjR8ZoWlt1Z/YiHzbA2x5tWMnNtlTq9Rri2M+nBd163X661WtzscLi4HHGT/TV6qFVmlCmtlW+t0h8OveLjyODZ/8VrKMv6Tzffj8b6RX4sMOpnMc14ntQHk8eqIlEmTLlWbe33PG6/+3qq77kLoYbB7JfMQkD/oRDstkb8kW1e2S6Zno9TsKxfMXjXuZ9ZX8nj1AgAA6SAAlK1A/Cfi3XL2m3fDREALb63+D8uW5izJcOx0YDjTbO3Wfr/f39vbazar1VJYFePMZRH60ppJRayqEKsos2kVJlMo2KVKodZKwliTfMwVz+ZwZVSY1MxfS7bxn1iTtKT6erT+PZpk18kco59+pHA6cnZ15KCBlUrVZnOv3x9Hg7qzn4etOstxjOEs/kfMM7bP5vWP31nYZttrTG4N2vCnWcoMmkk2BySDejH6CACA+AgAZWq2/Ff001EgAhT+qDudL3Nw6/2REv8JPsWbH5n9uEOiofWzd5LWjb3Ql/+QCY9mFTM+Rc6O05wsKmJVhcDEp4af6IVPI2yVavVaGxPOwjlxn9YtD1c2hUlPMAJkPf4n0LBDQ7YiwaMTf3LptPaYqew6mexyTlsKDSBnV8eam/RyzHyxPNVmP60BmTGGs0TfqmaVTzAuxTbbGFdCIECfxUCZbA5IevVaS7AbAICiIQCUpdnDUZyH+MACzoapoCdPY4Nb77cnOYfOWRtYQMMwbn7UvrJr8dIb9eOSUbsStiRU4Cmy1giZzrPXMCwklUFFLKswt/hx6KvRLIYVfC2ySZVCrcMTzpLFPu3WhyuLwqQpEAF6/xPb339FnalRoGWnEf9JtsdsZdbJZJhz6lJoADm7OtbbpOPEm9L7RaMfdzAPu4q4Vc0qn2yyeMtsI6+EYDPJZvb6TA5IavXy2wZztwEAkESMWRZgafbVZazZLOZShCdZXC/FOK/Q3Lems9/ueIuTbc7vZZa9ocCBbOcy9YbD7uIUnnNZBMvj1ruG0oRUya4iCusqzB18t96aq0Rgy8IpsUplVeulxhHY20Lllo7WLK25JIkO13JhZokXTvp8YfwdBgsS/49aXUxVjvFho/mGbTzgy5mbSp/WHpdyNu5QL4myNaNOxjrnyENq3nXMNhNR1NgNwPpSDa+ibcUjcktSI9syLHWPc4dpbo+xu3gjv4xaVoZb1Vx3bVEWy2wXk5nunKsfnLRLnixTu3rFOqEAAGABAaDsJI//REeAFl6NlJeV8LV155lfg0wljpNreOHiDuRfqpNNRTT2VYiRNOyMWKWyqHXgJXZxBlWbMk5ytzxcgaZU1878UmHSDAAt1kWrs138x4vVsMPytg4ARZ0Stz59gco6AJRVJ2ObcyoBIGPuRhYNwPpSXUcAyK5JWx/8mB2M9fUZWkj15EZWP+rWHF7WlbPN9tgoMjkgKdSL+A8AAFb4CVhWAj9iTzBUfvaToYipoEW05b9EpNTsD40L68r4a7e9xIPGS80b2vO6W+/63wsuzLRQ3VseMjJL1moZHwfTroh9FaTU7JsrIeK2hmFrElmlWqnWT73aN+zQrZvK+OriCZj8TmKFwzXx/J7pHc9wwFZkrsvC52aTbkVcS6rqnqecXXHr3bQrWWr2jUe03u2/8mSaO4suSeqdTLY5G3YXr82EWakBJL9U12CtTTrqTKe5Q//uaZ7TWPRb1QoNzzLb9fcvIUXI4ICsXi9tHkQAAKDYdASqqAJvaMm+ngokjPgiMVa+w2G3VZ/7ltmd+yGSYd963ot5um5g9L6ayXDYnVvh1y9MZK0SVSSafRVCE8cpiU2qJLVeLPXcYHp36fcVIeWbL14r+EuNpIcrtDALpQktxeojgKLqYj5iqxhXMNiy9dO7wgig6R7nK+lOf57h1yr7EUCzkqTfySTPeYURQJ4Xt82Yi5qgAVhfqusZAWRRo1UP/vRMz0UEYnRaScW/ey42Pded/w2sOWt9ZG7SbKfpFg/PSrc/G9kcEPt6Mf4HAABLjud5AmzYqF0pj6d9rHe9FL/ZP0k4hkn1Gs54DlMOGNaJS3Vj/EPPkT/epp13NsNIAQAoMn4Chsz1Gk7Ums2z1cafLK+tXDjZ+AkBcML4P/ZTfwWGnPN/YW//210AAE4sAkDInL/87mD3jdCH7tl8SSznijXxG11GCygDyKHqK+Mfo5lXnkfejd6/NRCh7wYAwAoBIGSu9MRT0392apVGbzR77h6Neu3G9OcQxH+wJqNe48qk0dHmgJNkOq+96fsI5F3vjd2BiLitGwz/AQAgOQJAyF51bzYf5KBTK5edqXK5ttuZRH94nkO2Ru3KtN3Vpq2OnxAAJ8w0BNSpNQgBHTu9xmTyHx4XAACwQgAI61Ddi1jqdx2r2eKECwxFG3Nbaa4lDuB48ENA/A7smJn8dJfwDwAA1ggAYT1Kzb3+8pqv4rr1Vqs79Pp7VR7nkLHy834U0iXkCJxckxDQYPcKIaDjY9S+sjsg/AMAwEpYBh4AAAAAAKDgGAEEAAAAAABQcASAAAAAAAAACo4AEAAAAAAAQMERAAIAAAAAACg4AkAAAAAAAAAFRwAIAAAAAACg4AgAAQAAAAAAFBwBIAAAAAAAgIIjAAQAAAAAAFBwBIAAAAAAAAAKjgAQAAAAAABAwREAAgAAAAAAKDgCQAAAAAAAAAVHAAgAAAAAAKDgCAABAAAAAAAUHAEgAAAAAACAgiMABAAAAAAAUHAEgAAAAAAAAAqOABAAAAAAAEDBEQACAAAAAAAoOAJAAAAAAAAABUcACAAAAAAAoOAIAAEAAAAAABQcASAAAAAAAICCIwAEAAAAAABQcASAAAAAAAAACo4AEAAAAAAAQMERAAIAAAAAACi4nU0XAAAAIDFHnD/35C88ecSTs56c8eS0J6eP5JQnp0R2PNk+kh1PdjzZOZJtkW1Pto9k25MdT7aOZFtky5NtT7aOAv8Q2Zr+ZfLfkWx54ohsH4kz/cuVp73/+n87W0fijDd54oz/7clW4GOTvwS3eiKBjwX/4fgfO5rLTfyER8aPjf/xH5re/q+c8cfkaJp2+jEZ5xbcejTZOvtY8I/+Pw7D/nE4/d+Dyf86ByIH4hyIPBDngTj3Re6J88+ebDlHjnPoyJEjR1vOkSOeI0dbcug4nkz/OP6HI0fO9N8iR44z+Ycs/V3E8/93XNLZv+VIxBt/PvgXPxOR/+2LP/2X7z86+ePcf443n+Rw/jMh//aMHxhv8sTzM/mvf/jTpi8aAMBJxwggAAAAAACAgiMABAAAAAAAUHAEgAAAAAAAAAqOABAAAAAAAEDBEQACAAAAAAAoOAJAAAAAAAAABUcACAAAAAAAoOAIAAEAAAAAABQcASAAAIAEbv7W2XQRQvz+ev5K9Wj+iiRy4/uPbroIAABsBgEgAAAAAACAgiMABAAAAAAAUHAEgAAAAAAAAAqOABAAAAAAAEDBEQACAAAAAAAoOAJAAAAAAAAABUcACAAAAAAAoOAIAAEAAAAAABQcASAAAAAAAICCIwAEAAAAAABQcASAAAAAAAAACo4AEAAAAAAAQMERAAIAAAAAACg4AkAAAAAAAAAFRwAIAAAAAACg4AgAAQAAAAAAFBwBIAAAAAAAgIIjAAQAAAAAAFBwBIAAAAAAAAAKjgAQAAAAAABAwREAAgAAAAAAKDgCQAAAAAAAAAVHAAgAgFzrNZzYGr2wHEajXrtRqVQCH6xUGu12b2Szx0ql0jAmDdnx0p4rjXZvFCs9AAAAUkMACACAAhu1K065XNvtDAaDwJ8Hg87ubq3sVBrxQjlzSQed3VrZqbSVlKNeuzHZ8dKeB53dWrnsVBpaBgAAAEgXASAAAIpq1K6UdwfaJwadWlmN5ChJd8vhA45k1K6Ua7sddccig85uuWLIAQAAAGkjAAQAwHHgtoZepL1qIMWofWUa/XHr3eEwmH447Lbq7njjYPeN0DBM+B6Hw6GfsvPacuxoPujkuvVWN2TP0113aoSAAAAA1oIAEAAAhTR6/9Y4DlPvDvt71VKpFNhYKlWbe/1haxyICQvkmJRKpeZev1sXEZHBJ8OFnc6CTlLvDr1+f69ZDdlzfzjJIdG+c+LyX3mbLkKI//BS/kr1p/wVSeTKF3/adBEAANgMAkAAABTS8JNJ/Of5asnwkVLzVUMgJ0r5STfsz703puGfetfbM+5XRErVvUn4yTQACQAAAGna2XQBAABAFspPuiIR8/BIdc/z9iwyn0SX6s8Hf3MmvXc743/Uu3M/RgtXar5av/WaXLr0fNmiBAAAAEiEEUAAABRS6blLrohIp1aJuWp7LKPRqNeo1Doi4rZeMcR/no8O/4iIVPf6/b1mUxspBAAAgHQQAAIA4DgY7JYd3eJqXrMfeO3Wyo5TaTTavd4ofigofI/lcrnWGYhbbw37zbnIzeh3H4//ETf+AwAAgPUhAAQAQFFV97zpPM8ig05nt1Yrlx3HcSqVSqOdJBi0ZPDxJ8OF5NNJh9wn+UkXAABA7hAAAgCgwErN/vzK6yIiMhgMOru1ctlxKg3Ln4cNOrXy4pgj1ahdiTt2CQAAAKkjAAQAwHHgtoaebuEXWTOTldc9z/OGw263VQ9Eg5Q4jmGP43DSOPHuFUI3AAAAxwMBIAAATo5SqVpt7o2jQcNuaxrHKTfir8ReKlWbezemSW+970eApkvDJ15THgAAANkjAAQAwMlUqjb70ymCOu/GjwCJzJYYC0aASk88Nf7Hx78LGxZUavaXBhO13JAP5t7N3zqbLkKI31/PX6kezV+RRG58/9FNFwEAgM3Y2XQBAABA+noNp9YRkXrX21PW5Co1X63v1jrjoE2S5dhLTzwlMpj/W/X5unQ6IoPdN3pNba9p8MQTRySPEQbM2eL7RgAA8oE7MgAABTT9PVbU0B5/7faEQtNVnx+vOy+dWoLflAEAAGANCAABAFBA/m+0OjVtna/eG7vjYTxPPZFg+E8gnXvpuUDC6ivTH3V1apFre416798aqJ8AAABAaggAAQBQRKXmq/5wnLJTabR7o2A8ZjTqtRuV8c/ERNzWK7F/sTUa9RqVSbqF+I9IqdnvTnYrg92yM9nxKJh81Gu3GxXHKdd2if8AAACsi+N53qbLAAAAjKaz+cTitoaB1eBjJp1PlGSP4TMMjdqNK7udmMEdt969sZdk9iEAAADYYAQQAABFVd2LXGjLrS9Ef2Jz661h+EzPpeZef9itR67w5da7w2Gf6A8AAMA6EAACAKDASs2+5w27rXrddYMRGdd1663u0OvvJY3+TFIO9ZSl6l7f84bDbmthx356z+vvVUsEfwAAANaDn4ABAAAAAAAUHCOAAAAAAAAACo4AEAAAAAAAQMERAAIAAAAAACg4AkAAAAAAAAAFRwAIAAAAAACg4AgAAQAAAAAAFBwBIAAAAAAAgIIjAAQAAAAAAFBwBIAAAADGRu1GpeJMVBrt3ihpDr2G4ziNXh5KNerNpbOqThZFclY6wBmUaiGPiuM4lXaqBQMAIBccz/M2XQYAAICN6zWcWmfxj/Wut1dNmkWyRJmUqteo1DqDpT+7rWG/WdpMkUbtSnl3qUhuvdtP5WClcPpmZUzlOAEAkDOMAAIAAJBeo9YREbfVHXqe53nDbssVkU4t7mCQUWgEYjOl6jVqnYGIW58k8xMOdsurDk+yLNKofWV3sUh1V2TQqaUxYGrl0xcoIwAAReUBAACccMOWKyJS7879tVsXEXFbQ0MqP3W3VXcDT1cL2ay7VOHJpglXK53tgQr/hKmk6ypVWCaSKBEAAMcII4AAAMBJN3r/1kBE6s/P/1yo+krLFRncel8f2lIp13Y7A3Hr3eEkxrLZUg0/CUsmUn2+LiLy8e/s57exPlDVPc/zvMWfVZWeeMq6KGmUKpjHePRPvdVyoz8MAMCxRAAIAACcdKaQyThAMfhkGJHerbe6w/5eNd1ZY2xLNQ62pDYLURpFMhj97mMRcZ8sb7pUvUZ5dyBS7+49t1pRAADIMQJAAADghDPHIcpPuhIxZqbU7Hv9vWbKwZ9VSxWm925HRNxLz1kXNc0ijXqN8YTL9VdXnG555VKNJxByW8NMgmYAAOTFzqYLAAAAgMyN2q91JIVwy+oCs2W7re6N5oajLtPwz42NHxgAALLFCCAAAABV4p82rUWiUk1+4+S2Xsky3BKrSKPffey6ruuKiAx2a1caCdbpSr9UhH8AACcHASAAAADVypPUZCJ+qXqNSq0j4ta7i7Mwb6JIpWa/3+/3+5O12ged1Zemty3VqF0h/AMAODkIAAEAABTWqF1xap2BuK1hP29T3JSqzX63LiKd17IeBRRmsvAX4R8AwElBAAgAAJxw5tWixutLPfXEJgIEKZRqOs+y2xqmMvYngwM1nqd5E6WaLB4vg92yM1PeHcz+lu3IJAAA1owAEAAAOOlMq0WltEy5pdVKNeo1xkN/6l0vtV9+2RZp1K5kGFDJ5+kDACBvCAABAICTrvTcJVdksPvGfICi98buYLV10zdWql6jPFnaPNUfftkWaTxIRzrvLkaAxilXHGNlV6pSs+8tG7ZcEXFbQ8/zvLz9Zg4AgJUQAAIAACfeOIQgnVql0RuPIxn1xhMEby7+Y18qf27jdH74lUaRqq+0FtKJjCaTU6++Nlk+Tx8AAHkT8tUHAADASTPs1kMelOrduc+0XBF/fEiIcR7zidZeqtAkxtRrKZJSLjedo5XK6fMWRgABAFAojAACAAAQKVX3ht1WfTYlsVtvDTf+IyCLUvXe7eStSGPVPW/Yrbt+Qtett7pp/UQtn6cPAIA8cTzP23QZAAAAAAAAkCFGAAEAAAAAABQcASAAAAAAAICCIwAEAAAAAABQcASAAAAAAAAACo4AEAAAAAAAQMERAAIAAAAAACg4AkAAAAAAAAAFRwAIAAAAAACg4AgAAQAAAAAAFBwBIAAAAAAAgIIjAAQAAAAAAFBwBIAAAAAAAAAKjgAQAAAAAABAwREAAgAAAAAAKDgCQAAAAAAAAAVHAAgAAAAAAKDgCAABAAAAAAAUHAEgAAAAAACAgiMABAAAAAAAUHAEgAAAAAAAAAqOABAAAAAAAEDBEQACAAAAAAAoOAJAAAAAAAAABUcACAAAAAAAoOAIAAEAAAAAABQcASAAAAAAAICCIwAEAAAAAABQcASAAAAAAAAACo4AEAAAAAAAQMERAAIAAAAAACg4AkAAAAAAAAAFRwAIAAAAAACg4AgAAQAAAAAAFBwBIAAAAAAAgIIjAAQAAAAAAFBwBIAAAAAAAAAKjgAQAAAAAABAwREAAgAAAAAAKDgCQAAAAAAAAAVHAAgAAAAAAKDgCAABAAAAAAAUHAEgAAAAAACAgiMABAAAAAAAUHAEgAAAAAAAAAqOABAAAAAAAEDBEQACAAAAAAAoOAJAAAAAAAAABUcACAAAAAAAoOAIAAEAAAAAABQcASAAAAAAAICCIwAEAAAAAABQcASAAAAAAAAACo4AEAAAAAAAQMERAAIAAAAAACg4AkAAAAAAAAAFRwAIAAAAAACg4AgAAQAAAAAAFBwBIAAAAAAAgIIjAAQAAAAAAFBwBIAAAAAAAAAKjgAQAAAAAABAwREAAgAAAAAAKDgCQAAAAAAAAAVHAAg4aT54+Xvf+97LH2y6GABwcn36wVsvV6vnzp07d+7c975Xrb781gefbrpMAAAR+fSt6ve+973qW/TKKKSdTRcAwFp98PKVtx1n06UAgJPrg5erP3n7I/9/Heejj97+6Mo//re//6feT/9yg+UCAHz61t/94iMelVFcjAACTo5PP3j5ez95m1saAGzOBy//5O2PPO/pF3794d2xD3/986c9x/noF3/N4EwA2KRP3/q7X37EozKKjAAQcCJ8+sFbL1f/mugPAGzUp2/96h9F5G9u9H71o+lon7/80U97N17wPMd5u0cECAA25dO3/u4Xv910IYBsEQACiu/Tt6rP/uSXb3/kPP3Crz/89QubLg4AnFi//91vxfNeqP5o4e8/qv6NiMj/83smnQCAjZj8+OuFn//8ac/bdGGArBAAAk4E7+kXfv7rDwPfOAMA1u9Hv/rDH/7wh18txn8AABv1wct//cuPHO+FX//qP266KECWmAQaKL6//GnvDz/ddCEAAEYf9P5RPHn6f/2PROkBYO0+ePknbzve0z//p1/9SD79/aZLA2SIABAAAMAmffrWr952HHnhZVYBA4C1++DlK//oyV/9/f9BH4ziIwAEAACwOR+8/OwvP/K8p//+P/HLMABYtw9evvK24/zVzwn/4ERgDiAAAIAN+eDl6pV/9Lyn/+ZGj3cPAFizT9+qjn/8RfgHJwQjgAAAADbg07eqz/7yI0/+6u//iegPAKzdp2/93S9+y4+/cKIQAAIAAFi3D16u/uTtjzzvaaI/ALARn/5f/+0jx3Hko18+e+6XwQ2O43z0y2fP/dLzXrjBuo0oFn4CBgAAsE6ffvDy937y9kfe0y/c+APRHwAAsCaMAAIAAFifD17+68l6wwR/AGBz/vKnvbs/Xfrrp29V//oXv+W3uSgoRgABAACsiT/hKK8WAABgzRgBBAAAsB4f/O+/+K0/u8TyZu+FXzPdBAAAyAgjgAAAANbig97bjrPpQgAAgBPK8Txv02UAAAAAAABAhhgBBAAAAAAAUHAEgAAAAAAAAAqOABAAAAAAAEDBEQACAAAAAAAoOAJAAAAAAAAABUcACAAAAAAAoOAIAAEAAAAAABQcASAAAAAAAICCIwAEAAAAAABQcASAAAAAAAAACo4AEAAAAAAAQMERAAIAAAAAACg4AkAb9uWXX3755Zep5FOYkuSqMGmVJFeF4RxlVJJcFaaQTXcNincGadj5LwznKKOS5KowhWy6WSvkQaNh578wnKOMSpKrwhSy6cZEAAgAAAAAAKDgCAABAAAAAAAUHAEgAAAAAACAgiMABAAAAAAAUHAEgAAAAAAAAAqOABAAAAAAAEDBEQACAAAAAAAoOAJAAAAAAAAABUcACAAAAAAAoOAIAAEAAAAAABQcASAAAAAAAICCIwAEAAAAAABQcASAAAAAAAAACs7xPG/TZTj2vvzyy00XAQCK7LHHHov/YfpkAMgUfTIA5EeiPpkA0IaNb4qJzpkpnxUzyU9JclWYtEqSq8JwjjIqSa4KU8imuwbFO4M07PwXhnOUUUlyVZhCNt2sFfKg0bDzXxjOUUYlyVVhCtl0Y+InYAAAAAAAAAVHAAgAAAAAAKDgCAABAAAAAAAUHAEgAAAAAACAgiMABAAAAAAAUHAEgAAAAAAAAAqOABAAAAAAAEDBEQACAAAAAAAoOAJAAAAAAAAABUcACAAAAAAAoOAIAAEAAAAAABQcASAAAAAAAICCIwAEAAAAAABQcDubLoDu7jvXX//w9v6+iIicv3D5by9dfOZcnHR3rr/+D9N0poR3rv/42u2QxBeuvvfSM6uUGgAAAAAAIE8cz/M2XQaT0ABNjOjM3XeaL97cX/zr+ctvti+ei/xYvF2s4L//xWll647V6fh621G2PnxozPNbc8KdI22Pp46MeXrmsih5Hqpj0e5tGTNVSnKkHRXZNh/pA8eYcku0E/TQgXHrgbkK/3ZKq7zSJB55YNx0qNZd2Z9yqE+bD7WIPNAqoZRGy/OUucF8Y266Z80NXndgrsKOmuX9tNunfvUplPOutggt4Rnz8byn9jyRHv//HqySPC1f7mq1cMyn3jk0bvK2tT06Bza7O9RuHeIpF6DSsL+2ylDk6JQ5odKW/oeW58Gjxk2OckWo16Z+Iuzy3P7WZnfKERP1aCu7Ozqj5bnzlU1hIpqu3YmwPUfKYdlSLiK1/zwyf++5Ze6QDh/S8lSuaKXuyu5E5Mh8vStHbOePWp4RtwGR797IxRvBo+0+qQAAIABJREFUx/+nVlClh1H6TyWVTslzy3wL0Nu8Uhal9ep9spLwyK4bFNlSCqMVRcvzSLmolVuqWvdtpTcw56n3ycrxVDqfA7VP1iqotGq1Qzs0d2g75nLql4PWCK2uI6UhicihuX0qCQ/V07dz37hJabp6OZXrSD9HmqjjWf5PWfXJ+R0BdOf6tdsicv7y1Z9dfOacyN0777x+7eb+7WvNxxciOfPuvvP6zf2QhPs3X3/nh8GEX3y+Lwz3AQAAAAAAxZfXOYDuvvMPt0XkwtX29Kdb55652L56QUT2P/zNXSXhbz7cj5XwzuC2iJx//PsZ1QAAAAAAACAnchoAmoZx3PnBOc9cunw+IgI0GdezkPD7j58Xkf3Pv5jt4fPPROT8sz+MM6UQAAAAAADAMZbTAFB4GEfk3OM/kPlAzqJxqOf24E5IfsHhPl98vi9y/tnHv3jnevPHY83m9TvK2CIAAAAAAIDjKZ9zAE2G54T8POv7j58X2f/s87tiWA3s3A+fPX9zf//2tebjwTmAbovIhb+dzQA03sP+zWvXZkn3929fe/G2xaRAX375ZbIEAHDiJeo5H3vssYxyBgAIfTIA5El2fXI+A0CrOHex/ebj11+/dvvmtRdv+n89f+Hqz4JxnfGQoOnfz4nI3bvv3Hr95u3oWaYBAAAAAACOl+MZANr//AsRY4jm7m8Gny0u777/2eCLu8+cm6YZDwCSC1fbflTo3LmLL7Uflx9fu73/4W/uXkwSAUoUcvvv8T8KAMWVqOfMLme+mAYAyU2f/M8ZFQIAjpXs+uTjGQBS1u66+07zxZv7waE9cvfO9dev3b597cXPLk+H9py72H7vYkjqZ9wLcjt5BAgAAAAAACDHcjoJtLU7t27ui5y//Gb7JX+SoHPPvDRZB/7mrTtaYglbLgwAAAAAAOCYy2cAyLzY13junh88bhieY1zcfbyAvHz2eaxlvpQRRgAAAAAAAMdNPgNAk4E4y+Ea8/Jgidx9p/njH//4x9eXxwNFBJgAAAAAAACOn5zOATRZzP3mrTsXg2t3TX7gtTzAx0/3+A9E9kPm8BmnnEZ2xh+T24M7Lz0TXPL97jv/cFtELrgJ14FPYtvzlK3fbjumTd+9f2S3x1NHxj0+2DLu7uEDbXfGZCKHjnGjZ052+lA7LNvmsuyYa6eVUuQb86E+ox0xLc/75jyVcv6ZemaVI3Nvx7i7s+rxPDDX4t9/fWja9G9nt5U8H32gHDTjplNqoz40n8FHzdfRgblVi8iZA5vCnFKP59Yp4wHVE5ooV4rurLkKR2qeh+YmoVx997UWIWes6r5+jrHJi4hsmbd6avUVSkLnvnHT0Wktz+1vzXmaz6CndGjq2VMO2vaBcdPBI5Z5Hp0yp9JvjEotlDb/tZalciKUKjj68TQfNM/8mKY33cOz5jzNvYFezgffMW7aUQ+aQjnahw8ZN2mHxXwtiHqlKHnu/EnLU2kSW/fMuzO3an3rqX81blJO+nGi3q2U1mvdsLcsn6/NbKtwZL477Jjbkqi3lR3zbUU/LEr/qd07dMqVa97d9gMtS+3eYdt/KmdQOUd6OZWE2o1MbUtnvjFuOlRe8W0fMu0Oi9INisi2ct80b1JatYgcmPtkpek+UPvk08qtypww4kqxPhEry+kIIDn3w2fPi8jta83rd8bDgO7eead57bao8Z/xLM4i+zdf9NOJ3L1zfZLy8qVJZGfyi7BA9nL3zvXJ9NH+pwAAAAAAAIrA8dQBKZt09871F6/dXvzrhavvBcYETdb8Ou8v7zX725K5Dxk/duHqm7Ppo7Nw98+1AOM9qxFAysATUUcAfb1jjAA+8mCtI4C0gTxqnlmMANoxZ6mPANo2J1TK6akFtRsBpI+oUkYAPXrPeN71EUDKHpWDZj0CSGlL1iOAlDEy+kCeb3MzAkgZrZPFCKCvT6mHOqru//7fzMMe1uhf/rNWC7sRQBHf+ZgPzJb5S60H39WytBsBpFHPnlL3LWUwi9oIlXKuewTQV1qWdiOA9OEe+tFOnfVACWUM15pHACm3zS11BJA2IE4ZLKD2VVmMAFLqnt0IoD/v5OKN4OP/ovUU+r3MJIsRQJZdq2itV3tOth0BpPTJ6x8BpAxLUQqjnyC7EUARva7SzJTXDjXPLEYAKQNhlEOtnz67UcPWg9eUCipnVm8SdiOAjtTDspERQP/Li1n1yXkdASQi55556c2rly+c9/9w/sLlN4PRH1O6i+0337x64Xwg4fkLV998rz3/o7BzF9vvzX1s/Klsoz8AAAAAAADrl+MRQAXFCKBQjAAyYQRQKEYAhWIEkAVGAIVjBJCpMIwACsMIoPDCMAIoOUYAhWIEkDEhI4DCMAIoFCOAxnI8AggAAAAAAABpIAAEAAAAAABQcASAAAAAAAAACo4AEAAAAAAAQMEps2MhEw/UGWoffWCc7enQnFCf8ffIPIPyd8wTS+sz6W6b5w5/2Dx79FenjQHHh+5rVbhnnl5r2zy5sl6FR811VyZX/p++VufGNlfij2eNdVcOpqgTNivn/ay5IYnIgXmqtj+eMW7bUsupzMuozOG9rc6Y9635RCjzbeuT8D0wT/6tJPz6tNaWtITmaZKVyZWVKZlFZMecUGktypUiIvfNF4s2sZ86CZ8ypX2u6BN5Wk4hqeapzDWrzXZsng1RRLYeaFtNtDl91YmQFdvfGDfpk0Arc+JaTyytzI2tTM2ozT2sTzhqnnhSp1XQ9ns6JaHSZSlTMuvsWqCox1NrS8pEnupZUBKe+qNxkz4JtNIVKIVRGqeepzaLvD5PcCEe+bUr3nbSYuVgKzcI7WHDdubWLaUtaetwaOsV3FcmFNdnTDcXRpn1dlu9WLaV/tNqHmtRT66yads8fbLYzpSvzD0sIqfNHZqScFvtWrVJtZWmaz1/udmOMmGz+vRycMa46bS5fR6oE94rFVSOp36JKY9nWgXVuut7zBQjgAAAAAAAAAqOABAAAAAAAEDBEQACAAAAAAAoOAJAAAAAAAAABUcACAAAAAAAoOAIAAEAAAAAABRcIdaE3LQvv/xy00UAgGMmUc/52GOPZZQzX4MAgOSmTwYASJZ9MgGgFCQ64geHnrJ1yzNu3Tk0pjpytD3uHBnz9MwJlVQicspci69OG9+nHr13ZNr0zWmtDmcfGHf35cPbpk3fvW/cnYjc3zHu8f62cdO3p7S3xa/NeSrVe+hAO9QPtoxJlXP0lXo8lW3b5hZ4YC6JiIgYEyrtc1s7RfId8xm8Zz5HW9rhlG/N5+iMuVU7yqWinoiHzU33G3NbOmNOJSIH5jZ4aD5Hnnr6lPqdMp8jvec5cPQGk6znTCTZm8lpbatzYN5kTnV4Sstz+545T3M/7xm7OhERz3wzPzIXZvtbc4762TM3wgffMSd6oOZp3qNyFjz1UB+etdmdXk7lYtkyl/PgES1P7WibL0C9SSjNTDssD2t5ekrnY85TP54H5gZjvqvI1n3jJuUiEhHHfDyVhIf66VPKqTSJR7UslYN2aD5HepPYMjeJsZz0yf+s3sS1jkJJqD5saGfQ3CqUk6tTriOle4m4oZqd/aNx04OHtIRKBXeUu5h6qJW6Kw+Eh+rbqnaOzNfRkXqxHJn3eOob46Ydta9THgyU3SlHTES2zedoy3w8D9T75mlzBZUrRTueahXO/Mm4STliej+vJDz9tXHTffX2p+zxlPlRSn8aVK6jsez6ZL77BAAAAAAAKDgCQAAAAAAAAAVHAAgAAAAAAKDgCAABAAAAAAAUHAEgAAAAAACAgiMABAAAAAAAUHAEgAAAAAAAAAqOABAAAAAAAEDB7Wy6ACfON9uOsvWseeNDD45Mm04feEqeO48atx790bi/b09p5by/Y9x61qqcD903ptL9z+aq63k+MJ+II3NcdFstpnPGmPLMgTHlqUMtT+XUKuU8ozaJQ/O59RzjNiWVqLHkgy1jygM1BP2w+Qw+ZM7TU8v50APj5p0j40FTWouIPHzPWM5vTxtr+N1vzanUq++R+8Zy3jP36H/2jdZ2vzlt3OO2+bAcmVuLiGxpbTBHth7YJrxv3OSpDdsxX/Letm2e35o3WZXEUfs65dxuKQnVa/PIXPctpZNU81QKuv21uSSn1TwV5rrvfKWls2wS+iVmPjJK092+p2X54LvGTVoF1ba08ydzOnOHdnTWuEmpnYhsma+U+//OuEk/fUenzLszH89t9fRtmw+LmJvEwSNantZ93ZrpfZ3G3OYd24tFeaI4VM67+lyn9UvmhMrlIGrHe/9h8+7UJrFj3qoczgPztSl6X2c+76fMl62IHJqPjHLe9WfFU98YN2kVVJvZQ/9q3HTvUXOWtvc4peNVaiciD8wVVApz2pznke2tX3kO0Z401HJ++x3jJr2ZKRe10hUcnNHyPDJfm1ljBBAAAAAAAEDBEQACAAAAAAAoOAJAAAAAAAAABUcACAAAAAAAoOByPgn03Xeuv/7h7f19ERE5f+Hy3166+My5OOnuXH/9H6bplIS2+QMAAAAAABwfeR4BdOf6j1+86UdxRPZv37z24vU7kenuvtN88Vog3Thh8527KeUPAAAAAABwrOQ3AHTn+rXbInL+8tU333vvvffee/Pq5fMicvvaciRnzt13Xr+5H5Jw/+brcwlt8wcAAAAAADhm8hoAuvvOP9wWkQtX29PfZJ175mL76gUR2f/wN0qE5u5vPtyPkdA6fwAAAAAAgOMmp3MATcM47jNzf37m0uXzt2/uf/ibuxcvGqbq+eLzsITff/y8yP7+51+InFst/5XteNrWLfPWB9uOadND94+UPB98ZUy4bU61faQV9JF7xq1fnzZGFY/M1Xuwk34s8pvTxoqLyNkH5gqaD+fhlpbnw+YToSR7oJwGkYcOjOX0Doyp7ptbi4g4StXN5+HModYkvtkx7vFAydNcOxHxHGOeyuVwoNb9tHmP/3bWWNBH7mvl/KM54SlzW/rmlLGcWgVE7psPtdKBfHVGy/WeOU/HM24yb4kozNhDEdvXxFP7HufQuOnwrDmZ1iWLp9x4zQdt5xstz6NTxk3b95Vkxi1KLyEi2w+Mmw4fNudp7rJEZOcr4ybPXDvnnpanxtx6PbVPVrZumQ+10pBE1BNh3nRkPtR6QqUKR+pT4fbXxk07fzRuOnhEy1O7AM2N8PSXxk33/522OzFftmf/2bjp4Ltaljvmw6JcmHqTODpj3GTfzI6LqHuHTUL1bqVcLJap1N0pbd5TqmDbJyseKHcx9S6gbNrR+2RzwkPzxaLXfcvc7JVDrV8sSgW31BuZ4kA52uYGc8Z8ZxSRg9Npl0Stu/I4cWgbUTg093WnvjVuOjCnEvVy2LY9fUr7PDLfUvUL85T6XJepnI4ACg/jiJx7/Acisv/5F8aU33/8vIjcHsxP5TPO7/zj3185fwAAAAAAgOMmnyOA7n7+mQTjNTPjoTyffX5XDKt1nfvhs+dv7u/fvtZ8/OrPLj5zTuTunXdev3ZbRC787XRYzwr5h/nyS/NXUQCAMIl6zsceeyyjnPXxVgBwQuSkTwYASJZ9cj4DQKs4d7H95uPXX792++a1F2/6fz1/4erPXloc7wMAAAAAAHASHM8A0GwynzB3fzP4bH/hb/ufDb64+8y5mKN69PyXJAq5fR7/owBQXIl6zuxy/peMCgEAx0pO+uT/N6NCAMCxkl2ffDwDQGE/3pq4+07zxZv70yE/4xmf71x//drt29de/Ozym+1Ykzsr+QMAAAAAABw3OZ0E2tqdWzf3Rc5ffrP9kj+Jz7lnXpos8H7z1h0tMQAAAAAAQBHlMwBkXoxrvHzXDx43jOOZzO787A8Xtz9z6fJ5Efns87sr5Q8AAAAAAHD85DMANFnMfRKuCTAv35Wv/AEAAAAAAPIjp3MATRZzv3nrzsXg2l2TH3gtD/Dx0z3+A5H9/Q9/c/fi/GQ/45T+0B7b/FNw6shTtjqecet3vzk0p1L3+Ihx84OvjCsgnzrUMvUcY0JlTWXPdr3lLfNBU8r5rw9vK3k63pFxd+aqK5tE5JvTxhp+d8e4OzGfBRH5ZscYpd02H5Y/ntViu8r+HrpvLOe/qMfz9IGxMIdbxh0eaFmKmI+2Une9md0393nKyf36lJbpWXPd7+2YLzFzFe5ta7vTr00T5SyIWvezD4zb7ptrJyJnzIclV/T+0zFfuIqjM9rW7T+aE542l+RAy/PUN+Y8T5mTmfuJLXOGInJ41rhp5yvjJk+93pUTsf1v5lTqCbr/F8ZNW/fNm9RDLeatW9+aE31Hy1IpjNJf75gbkogcPmzO0vg0od4eRLYeGDd5StdqTiVqwz56xLzJ9vRt3TNu0qpgPrOiHmrlzOpNVyun+Rzph9r6GWzN9D5ZqYVWQb3u5q3bysViLqe+ty3zqd82Nxi9/7xvboRKOc+Yu2s94aH5thLRysyblYTK7kQ9nlvm06dfgEfm3kBJuGO+bEXEM99wHfMmpSQi6lFTOgqlVauPE0oVHpifCvQrWmnzYnuolQazbe4kD80PYKLeWU6Z8zxSL1t9a6ZyOgJIzv3w2fMicvta8/qd8TCdu3feaV67LRHxmWfc8WQ/L/rpRO7euT5JefnSNNpjmz8AAAAAAMCxk9MRQCLnLv7s6ucvXru9f/vai7cDf79wNbiQ12TNr/Oz5b2eeenNy5+9eHN/MZ3I+cs/C6SMlz8AAAAAAMDxl9cRQCJy7pmX3rx6+cJ5/w/nL1x+873gL7YM6S6233zz6oXzgYTnL1x9873FwI5t/gAAAAAAAMeL45knnUEW/vnPtF+ybplPx2N/spwDSP7MuEWZA0iZY0XUOYC+OmOMKp45MP6a88icoWQzB9DD99KfA+irMzZzAB2ocwAdmKeDWfMcQF+f1vK0mwPotD6djXYijNuUIyYih+ZKHJjLqV9hyhxAD8yF2VnvHEBH6hxAR+aN2c0B9PC36s/Q1+V//GetFsoEJcqP4fU5gJSpW5Q5gLRpYtS5P+zmANq2nQNImyZGnwPI3ByUGVis5wBSKnhkrp1uzXMAWU9Mo81dok9MYz65ShWUK0XUS+zQPAfQ9v/P3p3ExnXl+Z7/x8xRgy0PmbSqzErKiecWqoB+6Mc2BXc3F4UGZcBwA4QWXtA7CVpRWtgb5jK5sRcyVwK5eIAJtBeCFoaAkpZEt8vhZj+8el1VSr9Ki+lwWaJtWdTImTH1gpSs6fcjGWTIQfr7Wdn8x/nfc84999wbRzfunZOhSrPbnHm2jhmBvgmN8wygqn1UyrrPAGr/PxviG8Hl/+wqWuOTjGwp91QXc2zW+gwgs7manwFUMicdXc+MfZBKbc8A8s+XMdzDbvzBoqOmq2t+BpAZgTU/A8g9s8Y+1Mw8RMY00E9oz/gZQO7Ub9puj7Fn/AwgM+b9U37Wnc1+d7pec3ID3wEEAAAAAACA7cACEAAAAAAAwC7HAhAAAAAAAMAuxwIQAAAAAADALtewr4HftRbt413b9fNWF/TDlc1zbSOieV7mNE+f8o93NQ/0Mk+TzeiHwvrNmacImwfNNq+4R2eZp/MaGfts7Ix+QthySW6uYmuSqulpx/45wSZmnnJtHloc9nFsrfp528sZu9/1s9OS7jGYJmWs6E4zTzv2o2VJj15TzDzp2Qz4sIPQPMfaP7+8qAum9F4o2ZlnyT6JPCLMM2qfKfskSPPcTfPkwtSCzakfT+ie2mgfJWgm3vQ9XUo/Ltc8jtpXJqGfTOweR13rE0Cr9irGPLTY/PuXef5u2LabTkvPu5zuYavmidT2JGZaYR5m6fd7wvSnefKrrafZg9nrupR5XLrdfeU2UxUd8l2tH9ybuaVroh9x7StjGuieBGwfP99Q1nkwqo66+dM/BNpc0+rj3Twf2j9k1zyGtmSOd3sSN0+PNqPCP6HWTLzugbj2lFoyT+fVTUjbB94v64PavVfBPqzaVMacO9xZzA5C89BiP5ZcK8xDym3b3YOldU73sGo7JMyhWdZD1x/RtT3HuuZucXvB1tM/4buuuAMIAAAAAABgl2MBCAAAAAAAYJdjAQgAAAAAAGCXYwEIAAAAAABgl2MBCAAAAAAAYJdjAQgAAAAAAGCX4zXw22BmZuaXrgIA7DCbmjkPHDhQp8z8MwgARMPMyQCAqOeczALQNthUj8/Wrx4AsHNsauasX+ZbdaoEAOwoDTIn/1CnSgDAjlK/OZkFoGctV6maaCWRUKGS/nfqlpWKyZkpyy0WU3JzzQlXz5lcSoWaSrLgUka2Iem2FqYuczmZs7nokuZ0dCUtuyVTNinjdossuGdJbq4i+zIioqobUZFbcwMpIrI1DYms3rNh9+BCTuZMuZEbSR0tJ/WRYme1tM5p93uNbS/rw9bso7TtatN2359GTjewqoeSHxIJO7AbR9UOmOSKDCX0bFD1B7UeFamFGnNWsrUUNCHTuogIvTlTMOHHpx5pqSUZqmRcStPAcovenN4LYXefuZ3M1zNZ1JVZlCHThLA7opSToaZpl3PlBRmqtMlQ5o7LaTqt3FpLKXPMRkRCd3Xmpq7JXpczqfdRaY8M+ZknrTvNFDQDKSISyy66U9iLU82WsmcyGTEXbym7I4rNMpTRY8nUJGwTTGWSJZezYkaaPsrM9BIRFTNJ6s2ZUhGRNGcrc1qxE4XZESt6Xirbed5ssemeLmb3uxmEZke4YRZRapIh12l6CKbsMDOnVDc+7RFd1CdHd4lic6b1/Gn2QsK2vai7ut64+R0AAAAAAGCXYwEIAAAAAABgl2MBCAAAAAAAYJdjAQgAAAAAAGCXYwEIAAAAAABgl2MBCAAAAAAAYJdjAQgAAAAAAGCXS//SFfjVKSYTJpqIqgpVKrJUxaWM+Zxc5kvIrUWmSccinm8py8rsl6US/12HzMYiokOHrunQb13KxD0ZyqV023WpiDgwp7ulS5ZKfeNypqp6SByUobkf3NpurigLJl/Wbf/BpAw9cqOSkLs3oVsXEUkdTOqCqf0u5/I9WRnTLYsZ258leXAu6YLNRTlazIEZEfGSjBRn1jmSlJSeXsw+Kqfc5lK/1UkbSaLkouWcDKWWdE7b9OSKDFVTppjLacZMaa8MZW7XuLlKVof0ZUVCDvmIiPSsDJXaZSip94Jndl+yaEvqnjFjKVFrTtd2n1NLLerN7XEF3T7SBSvNtjZ66JpOM2PJjMCIqOqoOfoSdpiVdQOr5jiy83xRX0qllmvaXERVz2YNxZ/GqjpsQj5nSg8nM7Wm9UxeMTN5RFoPp4reg0l7WjGjN6Xr6fvFnMhMKKdniYioZGSopE8rpqsjIql3X8mMeT8mdDSj50/TuvDj08wGdqIwF2+mW3zOzIIMmQaa/W5GdfirLHOOs03I6iaYSdIdKRErrTLUckuGFp5zOU3BeuMOIAAAAAAAgF2OBSAAAAAAAIBdjgUgAAAAAACAXY4FIAAAAAAAgF2uwR8CPX3+zIefTxQKERHR2Tvw7rH+bvM84Jg+P3hyvGA+0Dt04XT32n9Pnnl7eGKdzwAAAAAAAOx4jXwH0OSZt0+O31/9iYjCxPjwyTOT25V++uq325UKAAAAAACggTXuHUCTZ4YnIqJzYOiD/u6OiOnJ8x8OjxcmhgcPnh3pF7cBdfSPXOh/8s9rNwZ1Dpx96Naea1cLwe0+AAAAAABg92vUO4Cmz386ERG9QyP3f/PV0d0/MtQbEYXPv5zeZK4PxwsRnQMfPLxuNJmfiIjOg69sW50BAAAAAAAaUoPeATT95eeFiOjtefTmnO5jA50T44XPv5zuV/cAPZnqqcs/az8A63zzjY3m2S6patVEKzqULcuCs01uIW//gsya+L2uzA8mZcSPMjJ/R1YmnZWl0rp1ETGrc+aaZMHSnYTJmdFbLOndsNzmcjYXZc6VH2XB9qTZ7XE3l1Kh8g1ZqpRx9VxOy3om7+lirSZlmP2X0rHFtBu6pmBZty+z7MZS5GTkTpNMao6+iLjbJCfSbEUWXMjKPZt2IyIWF3U99eGwlHZDwnR1Wjdhzu6+xC0TjIh4dZ34M5Kw4yVZlKFKRoayd1zOkj6UUsu6WNnlTOgxk5rXKdtkqGr/eSihuyWh65m23VLW3ZLU3ZJccTmL+3TM7nejqo+kqj7HhR4tEVHR81KiVEtNIiK1VEvBkumxiNSiDCX15kzrIqIqJ8JIm5zNMpSac5sz/+65dFDXZNalrOqdW9VX2f5wqK3gsv03TbOPGso6h6YOmwPCHitRNr1tTgF6LKV0qbAHoK+nkdHHZtmMT7s9dwDqnGV77kjqCS2lJ/OkPf1V9O7LLOjN+X2kW2G6ZXmPy5nVU1NZnzv8udhcM5huKds5udgkQzndhJJugtnpEdGiv8ss6fNRznxbsVdERkk3PCKa7spQsUWGsvoCLNbbuXXVoAtAaz/P6nn8x1kdB1+NKBSuXovY4MLN5LnxQkT0vvvYitG1q4WIzjcPXjt/5sPxiUJERGdn77sfnLYPmQYAAAAAANh5GnMBaO32nKf8POuVg50RhW+vTseGFmoe/JLs8ef8rG6hMD48/PPfCoWJ4ZMTNTwUaGZmZnMFAOBXb1Mz54EDB+qUWd9/AAC/Ig0yJwMAop5zcqM+A2h7rN7+0zlw7IkVndVbjCI6e4fOXrhw4cKFC2fPDvR2RsTE8OD5zT1jCAAAAAAAoKE15h1A69ngb8DWnvP8lOf8rL0Cvndo5MHdPh0d/adHDsbbwxObe8ZQbHLJ7drGPwoAu9emZs76Zb5dp0oAwI7SIHOyfwQlAPxK1G9O3pl3AG3o3V33f/71+NN/IlZfF3/hwpO/9eruqek9YwAAAAAAAA1sZy4AbYR4kdg6XjnYGWt3GAEAAAAAAOwOjbkA1HHw1Xj6Mszqs3tePbj+D7TUi8Q2YkN3GAEAAAAAAOwMjbkAtHYjzrdXH/8lln492OPWnv/z9E9Onx98++233z5X2pQ0AAAgAElEQVQz+URk4wtMAAAAAAAAO0SDPgS64403O8cLhfFzk/0PP6dn7a1eT3mq8+PWVorEJzsOvhpRiIn85Onuh+8Quv/YoJpuG9qgYiJhosspGU1WZan9S2WTc7ZJLvOlCzJp8+sVk3PxTzKnqWeuKGNV1yvRsiILZsoydLvFJTU5m3Uomt2a6UpabrGUlKGf2tx7qEt6wLSW5D6y3RllnbOkS1Zs0mxFdtq87pac3n1hD4e0Hp4pN3LdSFvR+3Y26/Z7Rrd9LiMLLurWPb/sjmjTZSs6Z9UOiiU9BlN6tGSqbvftFH7yqZqTpB5pxb0uZ6KkQ3rPJ1ZsTr0rll+SoaSuSfqu21xxv67JkgxVci6naWC1SZcqupzZn3ROvWdNZ0ZEcZ/OqY+jir3ayszqzemxlLRDotwsQ6nFWkJhR0W5RYYSdk42BTP6Ce0lPXTdMWubkFzWoXmXs/iC3tw9GfL1NJ1WbpOh3Hcu5zpXBjufn8yNpBmiejZwA9vOIWZzKT2hlbMuZ8lMknpzGT1dR0RJz9ht12WobOf5ir6YyuppcEEfYhGR0we1mcwzcy7nsp54U7rTmvS8FBElPddVdbeY1kXEyh4ZSi/IULN9t3hZjyVz0knpkKmkz9miz+BFPQ2GHUslfWas2EOs7S8yNK+XJfzpL20PwLpq0DuAouONN9feyX5mcvU2oOnJ84PD6q1eT1jnTp7uYwOPpY/pyTODJ9Vb4wEAAAAAAHauBr0DKKKj/4OhqyeHJwoTwycnHvp779DIQ2/1mj4/eHK8EJ0DZ0ceedfXuj8V6+j/YODzk+OFx9NH79AHm3kDPAAAAAAAQMNr1DuAIqKj+/TZoYHezgd/6OwdOPvkm9ufavUGIJ++f+TC2aHezgf5Ozt7h85eON3N8g8AAAAAANhdGvYOoIiI6OjuP93df9p8oH/kQv9T/t59+sIFU+zn/KdHujfwOQAAAAAAgB2sge8AAgAAAAAAwHZgAQgAAAAAAGCXYwEIAAAAAABgl2MBCAAAAAAAYJdr7IdA70aVhItmq1UZqsjQX/ZkTM72siyY0aH5K25xsDUqKnS7KaVCt5p0wpJMGBFl3WmVhKznXNr1dUpvcEY3Ial3UESUEnKLxaQMtdm2z6ZlA00oY+uZ0/t9TudsLrt6rugGmt0wl3PDbF7nbNGHgzlSImIhJbeY0p1mj9qopmTcNEEOsojFJjcz28NB7wU7JDI6mE7KWFkffWHrueqVdeLPiq1noqxj+oBIllzO5LJOmdU1sf9eU9aza7IoQ+l7MlTa6zaXvaFjZnw2u5wVfR5LLbiCjj7MqrqrS7XWM6P70+z0iFjUrx/N3pShUrvLmb3lotJ6h61ihm52xm5QHyymq80/X1bthW1yrpaaJBZdzoxuoJlAyq0up7Hyggw12yNl5cA6mXO1VGf7rXPCramgO//5zemRZjbnm5A0pxVd0aweuhFR1gdLekWH7IAp6iFa0mec9JLLmdCHZ7FNhrLzLmdWT7xm93nt38jQ8osylLYThbkwaP5Bhtw0GJGZlaGqPv35nCl9tqrqkW0OsewdtzkzCEt6SOS+dTkreny2/EWGVl52OVO6q5v1FdHS8y5n5q6L1hV3AAEAAAAAAOxyLAABAAAAAADsciwAAQAAAAAA7HIsAAEAAAAAAOxyLAABAAAAAADsciwAAQAAAAAA7HK8Bn4bzMzYd5wCAJ6wqZnzwIH13mBca2b+GQQAomHmZABA1HNOZgFoG2yqx+/Wrx4AsHNsauasX+ZbdaoEAOwoDTIn/1inSgDAjlK/OZkFoGetlEjYqAxVsvIfqlvK1dpyLmVkzuZyxeS83ZRSoas5GXqhJHNey2XM5sw/0ZuWt1Vct/xru6xnSpfLVV3OOylZU7PXF5NuSJjtLetyCbfBqOjj3rT9dkr2WEQ06YLzesxnXPtiWbdiKSELFtOu7Wm9xWU90KouZWT1qFjWbTctz7peCXNkmmo2uZSxpI+xxUSNt8j4g2UXSBZ1zA6Y0h4ZSi3KUNWerl1BfeCW2mUofc9trqonbNe6OZczqUd2Wq/SrbzscppuKep65q67nNWszrlXhprtP+O1/7POaRpoD83cv8vQ8l/JUPqOy2kGYVY3cOV5l7Pt/5OhpddkqPmyDKUKbnNLb8qQaV211eVM1fQve7lvXHT5dzLUdFWGyvqIjohkab06NQZ/5tAnf1fQn8aqOpzQnWZqUrbTdWZBhlIrMmSu3CIiOy9DSZ0zrWsSEallGSrraTB32+V0dH9W7BVMy19kaPk3MpRw33IiPStDGd3A5VrPR+Yc5w9q02lm9zX92aWc/U8y1P6PMrT4tzJkjpSIyNyQoay5etnncpqLjeXfylDFfRMNEzRDomna5Yxfbk7m5ncAAAAAAIBdjgUgAAAAAACAXY4FIAAAAAAAgF2OBSAAAAAAAIBdjgUgAAAAAACAXY4FIAAAAAAAgF2OBSAAAAAAAIBdjgUgAAAAAACAXS79S1fgV6dqowkdupOucbWumJBZ95crKjSfcpv7IZNSoeaqbOL1jMwp6xEREfvLMudcUrbung5FRFrviUVd8GbCdUtGt90Uu23rmdH1NA2UuycibG9ndROyduxWEzJc1O2ruCEfSb3FO7W2vaq3aKqyrA+iiJjX0Sbdn7Mmp9uam7XtLnJJzc6d1+X8+eOW7bTGUa21muUmGUotuYLpOV1wVoYqenMRbvdW9X5KlGSo3OK2ltb1TN/TNbEHZ6nNRZXMjItWdCuav5Whsq1J+rbO+c8yVDzochZflqHsVRkyuy8iyvtqKZi6a3PukaH0LRnKXnM5Tdub/ixDlf+uR/x/cBNhcl7n/FLmTP5vLufN/yqPsRe7ZF8Xf2tSuk5L6n1UaXc5k3dcdKeomsspvZf8tXe6WEvOhL6WSpXd5kp6Mk/qmiTt8Z5c0ZVZ1iF7qjIzdlofRykdinCXaNkfZaj4vM2p5XTO7FeuYEVvsfSSDLX/Py5n8k8ytNIrQ7lvbM6bOqTnkGK3y7nvP8tQ+fcy1KxbV/qzu8xKvSaPscSCLJUrmJRR+o+6oO7P0r/Zev6d/przL/pbgP5yFBHlvzHB+uIOIAAAAAAAgF2OBSAAAAAAAIBdjgUgAAAAAACAXa7BnwE0ff7Mh59PFFZ/6NfZO/Dusf7uDvv5wZPj7meBvUMXTj/0y8fN5gcAAAAAANh5GvkOoMkzb58cv786ExGFifHhk2cmd0x+AAAAAACAhtC4dwBNnhmeiIjOgaEP+rs7IqYnz384PF6YGB48eHakX9ym09E/cqH/yT+v3RjUOXD259t/asoPAAAAAACw8zTqHUDT5z+diIjeoZH7v8nq6O4fGeqNiMLnX05vMteH44WIzoEPfl7X2c78AAAAAAAADa1B7wCa/vLzQkT09nQ/8ufuYwOdE+OFz7+c7t/wPTpPW/7ZzvybVUm4aDkhwyZ0J+mS5qoydD0tVwCbdKmI+DElCyarsuQ+HbqrWxcRP+qFymVb0FjSoZQO2V6Jkq5MRpfyq7AlHTL1nA07JHQ72nQTTI+F7ZmcDi3anM06ZLqlYnMWdWhFd1ra7vmyLmgOzYTOaWoSEe264IIumLFNaNIbnKs156JtReNI2KO6qhuRNIPJNr2qj/mVAzKUnnM5U7M6ZAahOVrsgZRY0TF9WZG67XLGX+vN6a6umGkioqpnSVMwZSe79DWds0WGEmbOsruv0iZD2W9czuJBvbl5Gaqa+Toio/95rPycDGXdkxndFlP/pIvtl8dt9U9ucxndn8X/WeZMLLicL78s925CN6GYcSf/6v8kj8CZH+SwbvnOTWctK/702Cj8mUNfSNaFmSRL+sIupw+xiEjq2SCtJx8/L5moOcel9cwTERV9bJpQ9obLaSZzc2bMzLicy1/Iktn/Re6/uzfMRXS0TMuCS/rITR8um5xFfTLOTsidNL3XfVV/aVZucSmtN7fopoI53cCWoixY/kZfQv/eHbS3vpM74p6uySsZd07N3JRbvHlTbu6537ndF/os0FyRm6voE3FEJO0BWFcNegfQtatPW5+J6Dj4akQUrurrr8dNnhsvRETvu4+s6GxffgAAAAAAgEbXmHcATV/9NiI6D77yROSVg50RhW+vTseG3tb14Jdepx9Z6tm2/KtmZuzSNADgCZuaOQ8c0PfGbC1zg/4zCAA8Ww0yJwMAop5z8u6+9F29/adz4Njjd/oAAAAAAAD8ejTmHUDrKVy9FrH+HTqT+YmI6Hzzjc0+z2eD+e/b1JLbT5usCwDsSpuaOeuX+VadKgEAO0qDzMk/1qkSALCj1G9O3pl3AD3tx1tPuP/zr3c3/zznDeUHAAAAAADYGXbmAtBGiBd9AQAAAAAA/No05gKQfhnX6uu7Xj24/k096kVf25UfAAAAAABgh2jMBaDVl3HFt1enH/u7fn3X49ae/yM+ufX8AAAAAAAAO0WDPgS64403O8cLhfFzk/0Pv8B97a1eG3iq89pKjvrklvPXLlN10UrIcCISKlRMyFBElExldOhe0uVc0KH9OnQzKRcc01XXL6aB90y3mIyhOzriOR00mwv7NNm9tjJGk67MrK6Mq2XEio7f05sr2qym077XBSsmY8RenbOkcza7fRtLuuCyLpW0bd9T44CRIZMwIso1ZIzImowRd3TReV0qbbul2W6xcST8KNRNTOi9VG5yKVNLtYTKLS5nRW+x+S8ytPxbndDuv6x+ncHyyzKUet7m/EGGSvtkKHPD5Vw8JEMVffmTueNypp7TMX26Lbe5nLmvdEq9j6o2Z0b3Z1WPloQ5u0ek/1Xn/I+6WMrlTJhTte7qir5MS9qhe/uurE3zpJwLsofcnJyYlaG5JnnZ07ziciavytC/tcprtyM/mfNYLGbW+UffVh9+Vqr+CsZ0my9oUpqO0TmT+mRctt+uUnovVe3BYviTjiyVc9GsvqjN3NXF7Ck1qS8pKroyyRWXM/P3cpO5/yJL5faYi6mo6keRZ/5aFiz+NzcEM2U5dhezcgjab41R0UM3WZFFV75yU0FTSRZcuCoLzrXKkJnNIiKru+VASXb1bM414bl/lwWbc3JzhZ/M12J3y8yN5+Vxu/+eOx6K601Z/8M68do16B1A0fHGm50RMTE8eGZy9Tad6cnzg8MbfqvXej/l2mp+AAAAAACAHaNB7wCK6Oj/YOjqyeGJwsTwyYmH/t47NPLQW72mzw+eHC9E58DZkUfe9bX+T7k2lh8AAAAAAGDna9Q7gCKio/v02aGB3s4Hf+jsHTh74fSGXuq1egNQ/fIDAAAAAADsHA17B1BERHR095/u7j9tPtA/cqH/KX/vPn3hgim24fwAAAAAAAA7XwPfAQQAAAAAAIDtwAIQAAAAAADALscCEAAAAAAAwC7HAhAAAAAAAMAu19gPgd6NlhMuOpuSS3IVXaq1UjU5zQZzVVmwkHaLgy06dDshNzij65LTpcKuU5Z16I7JGJHSoQVdzxWb09RzrqZQRKR0ZZp0KdMtEWGGS7Pe3JLNaTrtri613+a8q3PO61Jtbsg7ptOWbcFZvUUzwy7o0D3bBDN0zZ6t2Jxm6JoxnzUZ7T5qKBV7GkyWZKick6HMPZczreemlRd0TnMgRVQyMlQ1I0bv+NZ/cZsrvihDue91TXQlI9xJLrkoQ+V2lzIzoyuj97sJrbNFfZClb7icVX0sVVplKGlPSIv/Ve7d9hbZ15XbbqIo/17OMaX/pqfBfe4S5ea/ye5+aUEeftfLstT+RXcCTOqdu5SRPXb7muuWO7rgob+VO+nHP7txduBH2Yqesjwj3W5xV27LqXVOjnqsPVtuvDgJs+dt001BU5e0PgBL9uyY0gXLepLMmK8BEWlzSaG5HotI6kuf7DUZKr7kcqZma9lc+rLLmf5/ZWjlf5Wh8pfuYMnpE1L1G1kqYW+rqP6tDLX8q9zcXNYlvd0sT/CtRZlzXk9ZEZHKylGf1oPQTIOLSXf47SvJpEvrTVlKRX+pnM3IUOedosn5X16Q37pMLfetuOP2hyZzfVZf3AEEAAAAAACwy7EABAAAAAAAsMuxAAQAAAAAALDLsQAEAAAAAACwy7EABAAAAAAAsMuxAAQAAAAAALDL8Rr4bTAzo980CwB4mk3NnAcOHKhT5hrfMgoAu0uDzMkAgKjnnMwC0DbYVI//WL96AMDOsamZs36Zb9apEgCwozTInPxDnSoBADtK/eZkFoAaS1WHzD9Tl+0/YS8mZHhBb6/dpYwrujpzOudrCRn7zv4zfEWH9ujQHdObNudeXRdTKiLKNVWm2eY0jbirQ7lacy7rtpvREhH7dUGza7+zOdt1yVldcN6ljBUdWtI5M/YQq+qCpn1ZnXPFdospaKrp73NJ6dCSLWgsmn5pJAl/VGvJogxV7al1+WUZyul/7Cm1upxZXdBUJlHSm3vBbS65qEPLMlRpcjmXX5Ghln+VoYW/czmbv5ah5G0Zqra4nMk5GSrvk6HMpMu59L/L0OI/yqMzU3aH2J5lPbL17kv8zuUsTsmJJP2fdMEvTMp4LiXPnD+1yLG7f1G2LmWP6ISel37Qm2sruW4xG5y7LHdfLulyFvZkVOilRdljz7eay5D4upQ10V2gah5r4U+BOprUe9d0Z1pPgxFR0pd9mQUZSrh9GyldMHVPF7MPAknoc1xCX0tl7QKemSTT13Spv3E5k7pg4h/lrs11uZmiekWGUvqUei/tOjShc87r6920vZL6tlnW5vCK3EnXc+aiL7J6kjSH0a2UbPu+suvqUlJmNU1f0KUi4paezJf1l+JvX3SXbs/rVnyv93uy2XX1Hd1p9cYzgAAAAAAAAHY5FoAAAAAAAAB2ORaAAAAAAAAAdjkWgAAAAAAAAHY5FoAAAAAAAAB2ORaAAAAAAAAAdjkWgAAAAAAAAHY5FoAAAAAAAAB2ufQvXYFfnWIyYaJtlaoKLeiCKVkoIiL0BssJVxnDjJs9OuUNXZVbtgkmeFeHKi6la8KPuuRe22EpHW3TpWZt2814adKl/Iho0jnNknC7bfuc3mRGF2yxOU0Dl3TI73ezxawu5Y+Tog6Xasr5sl2ZL+rQot4Lpsd8ZcyR4ndfsVrj9PKMVVM1l5SRshm7EUm9M8otMpQwgynCdHZV52y6IkOpn9zmYkGHcrXUJCIS/5dsgzmo2+bdbHfjRzl+n58vq9DNVjcmWoq6Ov8uIzf3uKO6+f+WOSu6LkVzyrHn9x/3yKTt37sZtJSVOW/+m8y5v112dUQ895yM3pmTnVbW3blir7ISeryYS6mrOTckclVZMlOWoaWUGxJmN9zKyYKVeZNynXlpx9C7N6EHWtWeVSs6mjAF9dmxaqfrxLKuiR5o879xOZP6ysC03ZSKiJTuz6KuTNUOs8x1Garsl6H0v7qcpf+gc7bKAzA543IuZmWvpfVBvW+/m+vu3JF796U5WXAl7Sa0Tn2Zuagvvl9ZdAM0qWfCRV2ZFxdlE75rcasNJd0+8823Y9l19Zyu5/O64O2sm+fLup4vluWE/fKKPf0l/VeWOuIOIAAAAAAAgF1u63cATU1dunIlIuLQob6urto/AwAAAAAAgLrY+gLQlY+OHh2LiDh+sToqFnc28hkAAAAAAADURYM/A2j6/JkPP58oFCIiorN34N1j/d0dGyo4eebDT+8XjM7O3nc/OP14yckzbw9PPKVs79CF091bqTUAAAAAAEAj2foC0KH3L158JyLi0KEtfeZJjy/QFCbGhyeurr86Mz155uSjKzuFwsTwyW97h0YeLjp99dtNVAYAAAAAAGCn2voCUFfX+o/12chnHjd5ZngiIjoHhj7o7+6ImJ48/+HweGFiePDg2ZF+fRvQ9PkPVwv2Dq3d9LNWsjDx6flj3T+XvHa1ENzuAwAAAAAAdr9GfQvY9PlPJyKid2jk/m++Orr7R4Z6I6Lw+ZfTuuDkufHVdZ2RBz/56ujuHzk70BlRGD83+fMH8xMR0XnwlXo1AQAAAAAAoDHUawFoampqK8Wnv/y8EBG9PY/enNN9bKDTrgA9WDd6/K6ejv6RCxcuPHSzz+oPwDrffGNDjxQCAAAAAADYubbzIdBTl0Y++uO5sXz+ob/19Bw/9of3B/s2+QOwtZ9n9Tz+46yOg69GFApXr0U8deFGlROf7Hzz4LXzZz4cnyhEqEdFb7dspWqicym5JLeQSKjQvaQMRcRevcWbuuBtkzFijw79RbevVVezzbUgFnTOFl1w0fV0lHTogF4XNTVZN6roHRsRkdOhJR0q2ZrM62i7rozpsbBryWZH+A6b1aH9up4rNmlVR81+8G13m9Ohsg6ZHRQRczpk9oIZSL4ypu131znEajoenj0/YMywqPUfUKr6xJu8p0tlXM6EbkXqpg79k96c21osZ2S/ZPXJY0mXioiWPRVZGZ1z5oeUydla1Dl1qUzZtX4xLXd8SQ+JJjspz2dlybLus3Y72d1pkTlzuoEp2WER9nDYvyxnkTu6dRGxeFdG00l99aJzttuuTptzgD4JvD5bNDmvtspD+k6TrOeSvXJ70fWnHPNLaZczs0OmZHtN5E7iVT3Q3EzuK2M6raaa+Mok9ck4Ne9yJnTBpL5YLLe7nGl97ijvk6Hmyy5n8a9kyJyqyr93OdP/rgvq73TmRBwRLb+VU2H5BVlq7p/djs/psWtOjqYmEdGkp+ybP8qJoqno5gIz5hf1DHM7J9v+Gz2bRcS8zlnWl1kr9hAzTSjqibdkZ4kWfd5s1aGsa3rMp2qdmLZsuxaApkaOHDqVf/Lv+fxY/ujYqZ7jFz8Z3fgq0NrtOU/5edYrBzsjCt9enY6nLdQ8VO6R14A9+f6w1U8WxoeHf/5boTAxfHKihocCzczMbK4AAPzqbWrmPHDgQJ0y/2KnXwBoJA0yJwMAop5z8rYsAD28+tPTc/zwsXfeeS0ivv76s6/OXR7L5yPyY0cPxcXqaN92bG59X54ZXLurZ1VhYnx44vOBhx4evXqr0COPip4+f+7D8Yn1nzINAAAAAACws2zDAtDUyHurqz89H1/85OEfe/X19cVgjE5dGnnv6Kl8jB098c42LQGp34CtLusUxscLD63sxPTkmQ+HJwqF8Q/Pv7G2srP2CviHXwzf0dF/euRgvD08Ufj8y+n+zawAbWrJ7frGPwoAu9emZs76ZdZ3nQPAr0iDzMk/1qkSALCj1G9O3vpDoKf+4Vw+Ino+vvLF0x/109U3+MXF4xERY59d2vLmImL9d3d1Dpz9+SVg0dF9eu39YQ/eAvbEM6HXdPes/54xAAAAAACAnWXrC0BXvspHRM+xt9wTfvre/7gntnEFSHjlYGfEU9/ttfr+sPj26jorO6sZClev1aV+AAAAAAAAv4Dteg384df8E567Xju8iWwdB1+Npy/DrP7I69WD9gdaOrzBlZ317jACAAAAAADYQba+AHTo9Z6IuPz1lP3U1NeXI6Ln9UMbS7p6I86T9+vo14NFRETHG2+q+3xWV47WSk6fH3z77bffPjMpPrbOAhMAAAAAAMBOsvWHQHe9daznVD5/6qNLg/oJz2sPClrvPqEHOt54s3O8UBg/N9n/8HN6Js+NF576C68H5Q6+GvFkuYjJ/ET8XHL1YzGRnzzd/fDHps9/OhERvT2bfA/8Zvglt1S1qkKlpHxb8d6KLBURy/otx216c96fEjLpAb25RZ3wJbu5WzrnXd2CrM1Z1iHzWugVm9MUNEdaxuY0eyilQ8321dZmR5j+3GtzpnW0rHOmbM4lXXBZh0oupdsRZuearvYFf6MbeEM3wR+WZg4xXW3mgYhY1FOB2VyTngdivVbsFIlKTSEzv0QkzYjRPVqxM1q5xcT01vTe9U1YScuS37fJUEvJDYo7ZVmwulfXRJ8ZI+JOVkab9dGybM/TpmBFHxE3m1zSlxbkvPVTs5x+Fptdzj1FOUC/b5I595X0sI7I6ouNH7J+mpTadX+m9by0pLt6Luu6ZW9ZNtDs2ekW1zrXZVraTpHfNsuT1V8tyYPzqt6zEZHZIZOyr6Y54E3BpE1a1UOmons0Y6427JhI1LQjUksuWmqTodz3Ouecy1lu1wX1dWTxr23OZhnKXNHF/O7bI0PJf9I1sV/1Vq7KgZabk7Vp2+92/J17cjA16+k6+Y1JGYX98jtEmx6F37e5r//NepI0x1FZz8kz+kQcdl6a118SslWX8/uM7OqX9DXDT/rCJiJaU7Ki+3SPXdc1iYjWSm1nj22wDT8B6xr85OOeiLGjR05ceuptQPffEn/84sbfAbZ2L8/E8OCZydXbeaYnzw8OP7yK81Rrz/qZGB48c36tYExPnnm85EMfe/hTJ8cLEZ0Dx+q4/gMAAAAAAPCsbf0OoKmREx99dbinJ5/Pjx09NBY9x48ffv2dd16LiK8/++zc5bF8PiIienrisxMnPnu8+Ovvjw4+7bagjv4Phq6eHJ4oTAyfnHjo771DIw+9oX36/ODJ8UJ0Dpy9/9eO/pGhq4PDE4WJ8eGJ8YcKdj5SsqP/g4HPT44XHk8fvUMfbOYN8AAAAAAAAA1v6wtAV74aGxt76P/zY2P5eOQva3/P318KesTxd0bj6b8L6+g+fXbo4LlPxycKq3/o7B344PQGVme6T4+c7Tl/7tPPJwqrJTs7e9/94OfXwq+l7x+58MbkmQ8/tZ8CAAAAAADY8ba+AFRPHd39p7v7T5sP9I9c6K+l4P2PnR7pXvdTAAAAAAAAO9rWF4D6RqvV0W2oCQAAAAAAAOpiGx4CDQAAAAAAgEbGAhAAAAAAAMAutx3PAJqaeurb35+mq+vpD3wGAAAAAABAvWx9AejSiUNHn3znl3D8YnW0b8ub3NGWEwkTLetoqipLXU+5nAcqsmSmKkMzSXd32PM69JMOterQktlYxLxu+z7d9Du6VNihbzbX4lLGrC6YdfV0FW3VQ6Lmo1ePiHhe75C2fIEAACAASURBVPaabxdc1qF2WzCjO810WcbmvGv2kS5VsTmNH/XmzO5zx7OV1iWX7OHQpIeZqYwfgSZnQ0kWXbRS02FWTdmoPpZMKD3vcmau65hugpkKbre5NmTKsmRFD5mbZh6MaNG12bcsD8F7zW5mKupBuJg0Z1t3tJg2lPTmFvTmIiLRLHv7blo2MGsP6qLumDa9+2ZTrj/b9FyY0ZUp2Zngh4xs+8ulsgqZ0TJnr4iMazlZk79ekjWJiJv6XHVH7767tqub9SC8lZUFfcv9wN4pqrqRSb2XKnZOTupzvAkZCdvT5rRSNhciNmfzjzK0/BsZyt50OZPm6s2cqszJKCKlG1jq1Fu753ImSjrn38tQ+nuXM13S5zj9Fah8xR2CzQk5mJr03vXnuAN6avqxRY6z/ctuQkvqkbag57qXFuVumM+4JszpSfL38/L6rGpnOzNLtOs9u7/ouuVGVk4i9/RkvqfsZhA/UdQVPwEDAAAAAADY5bZ+B9Ch9y9efEfEvv76s6/OjY3lI6Ln44t/eC0OHdry9gAAAAAAALApW18A6urqkw/26evri8HR0amRI4dOnfrj11e+6OMRQAAAAAAAAM/YM/kJWNfgJx/3RP7UeyMbflo0AAAAAAAAtskzegZQ11vHeiLy5/6BFSAAAAAAAIBn7Fk9BLrrtcMRkf/qyjPaHgAAAAAAANZs/RlAGzP19eVntKVfwMzMzC9dBQDYYTY1cx44cKBOme3bgQHg16JB5mQAQNRzTn42C0BTlz46lY+Intd35VvANtXj1+pXDwDYOTY1c9Yv8+06VQIAdpQGmZN/qFMlAGBHqd+cvPUFoKmREx995T5w+fJYPh8RET3H3uItYP5fm1PVqgqVkwkV+k25YnLeS8of+s0nZM5bIUMRMadDWR26q0NuY/aXitd108s2Z7veZEaXmrc59+mccr+ux7SiWW/uRsVtcK/e77O1VnSPrkyrDvn+zOmQGfG3bRNMwf26nndtzmYdWjGl9Ob8XjCzdkmHMvYYM4dtUYcWbD2rtY/6Z6piDvhwc1NVh5Km1yKq+jSQ0Ad8xeykiKW/kaHMTZ0zJduQLrvdd6tJtqFVn49uZ9wlR64qC37bKguu6NksIjL6lJrR7fPno+sZ2fac3txdfSL2m2zTO+Ke3n0RcT0r62l2rW/7vbRsxYLeEf5ZA+0Vud9/TMsmtOiu9k24mZLVMd3y52Y3dPfpMV/S3VKyFc3p/W7G/LI9HG5k1nnsw2EfbniVWh9rkdBXBiZnSo+Yqj/c9ebSS7om9hubOUGkdM5yq8uZ0TcfmILldpczfV0X3CNDqe9czsoLuuANGUr+yeWMl3Toz/Ioq/jveProXKnIWOuyOxcv62u7nP4i0L7svjaW9PfNtMm5JHOm7fexprTMeScnD6SM/Zrzgm7grazM+fKC65bmkrzEvqNzlu2cvLfotlhXW18AuvLV2NjYRj7Y8/Eng6z/AAAAAAAAPGvP5CHQPT3HP7545QuWfwAAAAAAAH4BW78DqG+0Wh3dhpoAAAAAAACgLp7Va+ABAAAAAADwC2EBCAAAAAAAYJfb1gWgqalLIyeOHDmSWHPkyJEjJ0YuTU1t50YAAAAAAACwKVt/BtCaqZEjh07lH/1bPp+PfP7o2Kno+ZhnQAMAAAAAAPwytmcB6JHVn56ensOHD0dEXL58OZ/PR0TkTx06EqwBAQAAAAAA/AK2YwFoauS91dWfno8vfjLY99giz9SlkfeOnspH/tR7I2+xBBQrCRc1wdZKVYXmki5puioLmt2/JyFLRcSMrmmTLvVbHbpuNhbxgm5f2vansaLbt6xLZW3OmzpnTtezNeHaYGIlvbl9NqfRrsulbMEWHTJVmas157TpapuzVdemoku12e4s6ZA5jMzuMwM+IlZ0qKhzLriUbr/P6ZzNtp7Lbs83kKTZfxEVPe6regJN2u6u6pyJsq6JnX1yeg7N/LsMLabkPlrKuF+Im107n5YFzckoIm7pgi0VeXQ26TNjRMymZM5qyIIpO3/mdCtMVV4omwkmEjrnPb2P/Jy8qFtR1KEWu49mdcGK7jOXMaKoR9N+vXNnknLP5uwG53UT9uthlrZt+D4td8Ue3YSM7eqrGZnT7yPD7Pddz8/ztanqOTJpriMjknqeL2dkKDvrcmZ0NDkvQ/ZKPyr6gj5zQ4bSX7icsU9GcldkqPiGS5n6Xoaqf5Zj/m6zO8e1/SRng9TzstdKsy7n7SZ5UL8wLwfotX3uq3pWzzApHfpmrx5nNmervnK9m5Otu5513bJX5zSXKAsZN5tl9SRpzsT/ssd1S7vulpI+i7Xr00pE3LMXWhHxsg9vwTY8A+jSR6fyEau/8np89SciuvoGv7jycU9E5E99dGnrmwMAAAAAAMCmbH0BaOrryxHR8/En5uaersFPPu6JiMtf8zxoAAAAAACAZ2zrC0BXvspHxOHX/G+7ul47HBH5r/T9fQAAAAAAAKiLbXsLWH1Mnz/z4ecThUJERHT2Drx7rL+7Y0MFJ898+On9gtHZ2fvuB6efUrLm/AAAAAAAADvG1u8AOvR6T0SMfeYf73Pps7GI6Hn90CYyT555++T4g0WciMLE+PDJM5PrlpuePPP2yeGHCkahMDF8cvDxorXmBwAAAAAA2FG2vgC0+uOuGPvjiH6+z9TIH8ci1v+h2MMmzwxPRETnwNDZCxcuXLhwdmigMyImhgfPT7ty0+c/XC3Yu1bwfsnCxKcPl6w1PwAAAAAAwA6zDW8B63t/7R1fh46cuDT1+CrQ1NSlE0cOrb0n7P2+jSadPv/pRET0Do3c/01WR3f/yFBvRBQ+/9Ks0EyeGy+sFnzwk6+O7v6RswOdEYXxc/fv76k5PwAAAAAAwE6zDQtAD97xFfmxo4cOJRKJI/clEolDh46O5SPWe0/YY6a//LwQEb093Y/8ufvYQKddoXmwrnP60YLR0T9y4cKFC/f/XGt+AAAAAACAnWd7HgLdNfjFlddOvLe21BP5fP7ReM/xi5+M9m38519x7erT1mciOg6+GlEoXL0W8dRnNaty25V/GzRVqia6nEyoUEVG1pHRoZIO7a26ejYlZG2u63L7dRNmKmZrkdQLlct6c64BEVkdKuuQ3wnLutNMj5kmRERGb7JJh3w95/UWm3Up359X9R78jd59+2zOmzr0vG7hgs1pBpo5HFZq3UcrulROh+74zemQacIBOybu6i0Wdal2m9MP7MZRtf8OktAjJrkkQxUzv4Q7lkp7ZChz26VceUGGkrMy1DYlm3czlTKbK+tdn9TT4GLC9XWLLrigzwF39EkzInK6q80BaI6jiGjWJ/FradlppsciIqPb3q5Dc/q0EvYsUNJBeyqOWd3bZtem7OXEkm6FOfUv6uaZ1oUdZnf09hZNxogmHVrSdblhmmf78ydd0IyWiFi0A2anMHNyVbev4uazSOrLPrMjErWe40y59LKuiTkZh7tyTetzR3m/S5m6q0NXdTF7YZe4Y7YnI5l/cTmNG60yacuKm+1utsmCqSW5AzNJNyay+twxn5MDrbXkcprvhqbYwTl3llvUF7XfN8l1A3MWe3nFfK9yx9GcPqUeKLqcNzJ6v+u9kLVH9LKeP025BXuJsq/kT7l1tG1vAevqG/2i+v7UpX/46LNzly/f/+vhw8feef+tvq5NrP1ERExf/TYiOg++8kTklYOdEYVvr07H097W9VC5R14D9vj7vWrNL8zMzGz4swCAiE3OnAcOHKhT5u24DxYAdrwGmZMBAFHPOXl7XwPf1dU3ONo3uK05a/HlmcHxiZ9fAhaFifHhic8Hzo708453AAAAAADwq7MNC0CXTiT+GB//4f3BzfzGa2vUb7RWf9lVGB8vRGfv0Adrj4Genjzz4fBEoTD+4fk3NrYEtMnfgG1qye36xj8KALvXpmbO+mW+VadKAMCO0iBz8g91qgQA7Cj1m5O3fvP7pc/GIj926rMr21CbjXraj7ceiQ+c/fklYNHRfXrt/V4/vwVsa/kBAAAAAAB2kO16+sHxdzb8hvc6euVgZ0RE55tvPH77zur7veLbq7zfCwAAAAAA/NpsfQHo0Os9EXH566mtV+aBjoOvxtoPsR6z+iOvVw/a32fp8FrKLeYHAAAAAADYSba+ANT11rGeiPyp90Yubd8a0OqtPE/er6Nf3xURER1vvKnu81ld2blfssb8AAAAAAAAO9A2PAS6661PLsZ7R0+dOnroVPT09Bw+fFh+9vX3Rwc38qjojjfe7BwvFMbPTfaf7v75z5PnxgtP/YXXg3IHX414slzEZH4iHipZa34AAAAAAICdZ+sLQJdOHDo69uD/8vl8Pp+XHz7+zmhs6F1hays0E8ODsfY2r+nJ8x8OP7KK8zTdxwY6J8YLE8ODMfDusf7ujrj/FrBHS9aaf+uKiYSJrujoki1oTCflfV5/Va6o0J90qYgo6VBKh+5WZWivbdySLvi8LnhHl4qIezpU0gVztp7PJWV4UedstznndMEVHdpjc3bo6IIuteJSxu/0eFnSpX6y++hFXU9TsMW2vaxDppytptsRL+ikyzphq92cYQrO2oJtup7m6Fv2/bJT2FYkzIgxc6TNmdTHkglVzdwakdSHWVq/e3KhKtvwwoJpeXzXLi8eZvU06C84FvU5zjQ9Z7s6pfdESY95U5OISFdlzpfKstNupdwpVZ6J7ZR119bzhUotbV+qdf7M6m65Z+vZrEPzuqC5CPGXSrd0zv26Ccu2CWYyn9OXUhm9ubCD0HS16ZaIeKFiBtqOoSet9U7VWkIXNClNyCSMiKQ+kMwZJ/eTy1nNyFBFXxlkv3E5y+YFRE06ZC8WF7P6iCjLXlsquwOw9Tk5sNtnZCirNxcR6YrcEyV9jpvNuXl+ISUL7tPXkfNp1/ZFXZkXl2UTvt6jh0tEi+6Z/UXZnzf0nr2bcyf/Fn2qyujQvbTratNlS7rH2vWX4ohY0JN5Wk8G5nt9RCR/uavobbgDqD46+j8YunpyeKIwMXxy4qG/9w49/Cb36fODJ8cL0Tlw9v5fO/pHhq4ODk8UJsaHJ8YfKtj5aMmN5QcAAAAAANj5tv4MoL7R6saNbuJdYR3dp88ODfR2PvhDZ+/A2QuP/rLrqbpPj5wdGujtfFCys7N36OzI4yVrzg8AAAAAALCjNOwdQBER0dHdf7q7/7T5QP/Ihf5aCm7qYwAAAAAAADvZ1u8AAgAAAAAAQEPbjjuApqY2+P73rq4NPQAaAAAAAAAA22i73wK2ET09x4/94f3BPlaDAAAAAAAAnoFf4idg+fzYqaOHEkdGNnjjEAAAAAAAALZg63cAHXr/4sV3vv7j0VP5iIjoOX782DvvvLYa+/qzz86NjeVX//7xH955Lb7++rOvzl0ey+cj8qcOnXhtU+8F2xVSNlpKyFC2WlWhxYQuZhf5KjpUNBkjcjqU0nUxoy1rNzcjm15jTSIidM6ajwrTaXt0ZZZszmZdULcgFm3OWR1a0UlbbX+aVjyvazprh+49HTJDd9H0S0SL3uABXWrJtn1Bh8o6ZIauP/pKOnRPtz1rm2AOQDN0fT0rdkfsFFUzZesGJs2OjwizL/TITi27lEk9Cku/kaFcVm7v+2sZszkzCO+k5DnHlAo78bbqwWTOjBFR1l09rycff0q9npE13acrk7T1XNZbLOvh0mIyRqz4M6BQdaPTMZP5ku3PJt0zZsCY0ek3l9Kbu56UQ9f/Y6k53M349PWc06G/0Tl/0k2IiJt2ixHx9z78rCTsucMEfcHatmhCKb3jqzUeRpE112c2Z8qMGHMZ2eRypr+ToYVpOdJaXjIXaFHSIzRXlH2dqthrxTsyaVlf+tzVp6qIaF2RrbjTJC8LMmU3BPcWZc7FtKynH9QpHf6hSZ+qSm4freiJIrlOdZ5ub9ltrqw3lzVfSXRnRsRMRu7cfXofLftDTLe9qJuwx7b9XvoXexbz1heAurr6rnx0NB8RPR9f+WLwkd919fX1DY6OTl06cejo2Nipz96pjg729cVgrP0pxv448n7fID8FAwAAAAAAqKNtWHm6dOLo2NNWfx7o6hu98nFPxNjRE5d+/tPF4xGRP/cP/A4MAAAAAACgrra+ADT19eWI6Dn2lruRp+utYz0Rcfnrn5d7Dr3eExH5r65suQYAAAAAAAAwtr4AdOWrfEQcfs3/kKvrtcPx6HLP6l8AAAAAAABQZ9v18KGH7+15mtX7hAAAAAAAAPDMbX0BqO+d4xGRP/XRJfOhSx+dykfE8Xd+fufXpc/GIqLn9UNbrgEAAAAAAACMrb8FLPreOR5jYzF29Ehc/GS074mfgk1dOvHe0bGIh9Z/HvxpnUcH7RAzMzO/dBUAYIfZ1Mx54MCBOmX+xV7CCQCNpEHmZABA1HNO3oYFoOgbvXh87OhY5MeOHhqLnp7jh+8/3efy5cv5fH7tf45fHO2LiEsnEqvLQbFb1n821+M/1K8eALBzbGrmrF/mW3WqBADsKA0yJ/9Yp0oAwI5Svzl5OxaAIvpGr1yM946O5SMinx97sObzQM/HFz8Z7Hvsb8cvqhfH/3o1VaoqdCtV4z9U76vKnE061FWtmJy3EgkVyoUMXZNbizZZKCJir47O6py+v0w0rTc3p3ssIp7X3WJ6M2cyRpR1qGQLGvO6Eaarizanqed1PST0eI+IKOvKmN33nB1LZsr7ptbxaQZhuy7YohMuuq05TXpzbbbgjG5Ctqa9sG50p6imdEgPpoTdhZWMDCWXaqlJRKRm9eaaZOinq7INqXAHZ5Oe0dr0Ub2gZ8iIWNHBGX36M2cxzxRrtjn36OicbmDVtn1GR/frmhZtzoqOPleR++9G0h24euS685GdPuO6u5yQ3Bncbq5Zh0y3fGe7xcQSunUtdpgt64I/6cp0lcypOL5J20mkYVTtiHFB06M2p9miKee25qelmiYtfwowF2GZb3ShF23K72Tr24ryYFmZdn2d1Y03k2ST3lxENOnL0zststf2LLmcZkhkzJWrHWZz+kRmLnfNTO43+FfzclZeNN9zIpJ6pP2UlbEW3S1+vC8kZWUSepJcTLs52Zwc7+rWrdiuNvVMmhFhv7yba4Z6265L9K6+0S+qV65c/Ph4T0/Pz3/u6Tn+8cUrV6pfDD74adih148f//jji1eqX4z2PTUVAAAAAAAAttP23AG0pqurb3C0b3CdDw2Ojm7nRgEAAAAAAGDtjpv0AQAAAAAAILEABAAAAAAAsMuxAAQAAAAAALDLsQAEAAAAAACwy7EABAAAAAAAsMuxAAQAAAAAALDLbetr4LEByWrVRBdTckmuRRe8l0iYnBVTGR26aXP+EC5agx9cr0Sb3pqpR9luMVVTwSbbLbf0PmrRBbMmY8SyDpnd12Jz7tWNMDmLNqeJmi5rt+PIDAozJMyAj4hbOmRmw7t2fD5f09EwrXPmbMH9enMrutRt2wSz31trCkXEzDZPEg0nUZKhSsYVzNyVoeJ+GUrN28q8KEPZb2SobVkeLj+2usuDuZTcu+1lmXMhY+Zdd46b06VuJt2/Y7WZnHpONrNu2Blmn97crD137K3p/G6Padf2b3Wn+ZzGC3pzM7bt5mx1T589crqm+riMiPg+Idte1tVsr7Vj5nQTfrTdckBvcVrnbNfXkGFPEDtI1VwQmh61O9DkTOmLm7Ke5zOLbnOZBRkq6eMh96PLmdTTVsWcVmZszjbZa+WXZamVghvYZT1Ck3ofZe1RvZiRSYt6c/ZYibs5ebYyOduL7gq0rM+by0kZ8ndq5Cqy1+7kZNEbusciomJOjnrfLugmeObQvKWvGZrsEd2kz0d39I7vKLovjrNJWZmMbsQd2y0r2/1teuO4AwgAAAAAAGCXYwEIAAAAAABgl9v6AtClE4kjR05cmprahtoAAAAAAABg223LHUD5/NjRQ4cSiSNHToxcYiEIAAAAAACgoWz9IdCH3jneMzaWj4jI58fyR8dORfQc//gP77/V19W11eTT5898+PlEoRAREZ29A+8e6+/uWLfU5Jm3hyee8vfeoQunuzf9MQAAAAAAgJ1t63cAdfWNflGtVq9cuXi8p2ftb/mxU9twS9DkmbdPjt9f/YmIwsT48Mkzk+uWm7767UbSb/BjAAAAAAAAO9y2vQa+q6tv9Iu+0YipSyMf/fHcWD4fj98SNNi3mTuCJs8MT0RE58DQB/3dHRHTk+c/HB4vTAwPHjw70u9uA7p2tRAbuI9ngx8DAAAAAADY4bb/LWBdfYOjX3xRrV65cvHj44/cEpRIJI6cGNnY46Knz386ERG9QyP3f/PV0d0/MtQbEYXPv5x2RSfzExHRefAVv4UNfgwAAAAAAGCn27Y7gJ7Q1dU3ONo3ODo1NfLRe2t3BEV+7NTRsVPR03P8D5+MmhuCpr/8vBARvT2P3pzTfWygc2K88PmX0/3yHqDVX3Z1vvmGf1bQBj+2/UqJhInmqjJ0L+kKGumqTPpdSq4AttmcRR06YIrpFrTazXWEbEJB9+dd3Zlhh/4+Xc85mzOrK2PKLbmUrp5NOuQHy4oOmXrucSnNvq1xcxFR0aEFHcrYnCW9SbM5MyQiIqVDz+smZvRoWXRbi1kdMqOl3TbhJV3PZb1vZ1zKKPq92zCq9t9BEnpYJMo1bnFlvwxl78iQr6c5AlP/rENZGfKNcxOann1SdkjcSsoWtuizWLsORcRP+ijL6VJmyoqIdh1a0pszU1bYc4epTIvNeU/nrOjh0mxnZXPqv56Qu8/PBLd0qFUXXdBN2G832KSjZizN2Cs3UxlzCvjOnTbdaaVZh8wIjHr8k299+Itdc8S7SdKOwpQ+zEp6kkzqWdIkDFtPcwpY50Cqae9W/uw6eyWl589/k6fGqrk2jajoITqf0ZXReyEiWlfM5Zu+gGk2B1lkdMqybsJMzuVsL8mkGb1zf8q4XdtcliVv6IL7dKmIKOuhZr5R/pCVbTffbSOipENmPutaMuXiO70jzHXIip0/f7cst3g3Lbu62U5nxXWO6jqq3wLQwz8Fe1w+P3b00FjP8YtfjPY9tfDaz7N6Hv9xVsfBVyMKhavXItTCzbWrhYjONw9eO3/mw/GJQkREZ2fvux+cfvTp0Rv8GAAAAAAAwI637QtAYt3n4feCTU1d+ui9o2P5/NjRI69f+WLwyRuB1m7PecrPs1452BlR+PbqdIiFmtWihfHh4Z//VihMDJ+ceORpPxv82MbMzPh/CAcAPG5TM+eBA+7mwq1krvHWSgDYXRpkTgYARD3n5O26IXRq6tLIiSOJROLQ0VMPrf709Bz/+OKVarX6xejgg7fCd3X1jX5RvXg8IvLn/qHml4Q93eq9QxGdvUNnL1y4cOHChbNnB3o7I2JiePD89CY/BgAAAAAAsPNt/Q6gqZEjh049/juvh2/4EfreOR5jY/mvrkRs5uVgERGhfwO29m733qGRB7fxdHT0nx45GG8PT/z88KANfmyDNrXkxuISAMQmZ876Zb5Zp0oAwI7SIHPyj3WqBADsKPWbk7e+AHTlq59Xf3p6jh/b3Ovee14/VMM29bu7OvpHLvQ/5e/dPb0x8fPSzgY/BgAAAAAAsAtszzOANnDDz5MOvXPxyvuHNlemdqsPD7KPj97ExwAAAAAAAHaOrS8A9Y3al7BqXX1PfwNYuJd9rT6759WDNa7O6FuHavkYAAAAAADATrD1h0BPjZw4ceLEyDrPcp4aOXHiyJEj633svlcOdkbEt1cff2COfj3YWvz84Ntvv/32mcknIo+sHG3wYwAAAAAAALvBdjwDaGxsLI6/M2qf5dz1Wozl83F4g4987njjzc7xQmH83GT/w+9knzw3XojofPMNtT6zeutQTOQnT3c//C736fOfTkREb0/3Zj5WF2l7w1RJBxP6bcVZu8X5hCz4vK7M17pURJR16AcdatahnNlYxJ+qsjKmJr5bmnX7ZvVeaLKvjC7qgkVdyq/CmkPU1KVsb8u7o0OmWxZcyljQWzQ5MzZnykYVP6mldWVMwbZat3hD76WKLrXXbu6eDr2oQ8s2p6lnqy41Z4fZi7vi/eoVvXcTeoAmV1zO7G1dUM8UJTsKU3dlKKGn1+WUnlrt7ptNyvBePfvc1qUiIquH04o+H5mpNSJa9DluSefcZ0/TZXtylDWx0Tkd+q2uzD1bEzMvpULmtCM35t1pRzqgNxcRszrnsg59q1Mu2G7Zo0Pf64L+NG1y3tNNaLc5b+qCZh9dszvoN3ZHNBBfTdNEXbDqd6HOmdCn6sySDJWb3NYyizJkzjhVe3GTvKFD+povuc/19d1l2WsJfVm+ZC6zItqW9YSWlZt7bslc7Mf1Znky3luU+6/VfOOKyOoTWVXPB6YJEVHKyHrO65Nj52LJ5DRt2JeQwRsZV89DC/K8upiSBf/urpyZmsy3o4jFjL4O0d3yg97pEbGvLPe7GZ2vzLuuvqm3+FxJbm7virnYj+9tK+pqu14Dv56pry9v6vMdb7y59k72M5OrtwFNT54fHJ4Iu/4T0X1s4LFyMT15ZvDkeCGic+BY9+Y+BgAAAAAAsAvUcAfQpROJo2OP/3HsaOKJvz1pE+/86uj/YOjqyeGJwsTwyYmH/t47NPLQ+7mmzw+eHC9E58DZ+3/t6P9g4POT44XHy0Xv0AcPFdzgxwAAAAAAAHa+Gu4A6hu9eLy2jR3/w+Am3vnV0X367NBAb+eDP3T2Dpy9cHrdu3M6+kcunB3q7XxQsLOzd+jshdPdHbV8DAAAAAAAYKer6RlAfe9fPB6frf3P5ctj+Xz09Bw/fNgUef31d956q2+zr3zv6O4/3d1/2nygf+RC/1MLnh7pNuU29zEAAAAAAICdrLaHQHf1jY7ef4f7pRNjR/Nx+A8//wUAAAAAAAANZOtvATv0+vHjx2PjD/cBAAAAAADAM7X1BaCuwdHRbagIAAAAAAAA6mOzC0BTIyc+43ek6gAAIABJREFU+ioi4vX3R1ef6PzgLxvxoBQAAAAAAACekc0uAF35amxsLCLi+Duj0fXIXzbiQalfr+VkwkSXEjK6oEO5atXkXNShfbpg1mSMaNKh53RoxoRcC6JV99mSLph2Pe1egFfWoYpLGcs6lNKhnM1Z1KGMbqDtTnfYZ3So1eY0lWnWpVZsTrMjau7PGl58GBF3bLSlppymdf7oM512Q4d8t5hjxYT+x4QbaDOuaANJlly0qo/5hAmZvWuV9WBKmvkloqyPz6Wy3BFFfdz6U5U5APXWXKmIKOmC1/Tpzw8yM+xv6qKv2KQFXdCcGVvtrGzGy18SctLy87w5W9kh75iOuetKuQ4156M5HXpZp7xnNmb3kZlaZ21fL+vKmAuwNpfSnXD36D0/a7v6zztkTq76aupozXNyRV8ZpHTOsr5gys26zZlD19SzYq8MkvM6px7Z5b9yOVv/JCtaSsndkLFdfbdJ9vW+JVlyRW8uItpLsp5NOrRovwHfzMl6lvX5aG/JfUt4fllG97XIti8tuevWkhm6+ive715wV983F+S5+pUX5ZeS8n6ZcPH3ZmvR+m+ynqlvZKm9v3HjLKEPh2u35HHbVHQTfeeibPvC/yFLNf+jSRltt/3Xyjqq7dsQAAAAAAAAdozN3gHUN1qtjq7zFwAAAAAAADQQ7gACAAAAAADY5ba+ADQ1cuLEiRMjU+t/6siRI+t9DAAAAAAAANtt6wtAV74aGxsb++qK/1TXazGWz+fX+xgAAAAAAAC227P6CdjU15ef0ZYAAAAAAADwiM0+BDoiLp1IHH3ive9jRxMbeBd8z+uHNr+9xjczY95vDgB4ik3NnAcOHKhTZv9ucgD4lWiQORkAEPWck2tYAOobvXh87MkloA04/ofBrhqKNbxN9fhPlaqJJhMyVElUVOheQheLeKEqt3gzWeMtYCs6NK1DrTpUspsr6lCz6TGb86beD6ZTXEdHtOjwkt5c1ibVey9u61C7zWnG65wO+X1kevueDvnxl9GhZh3KhTvEynofmlHdbjJG3NAbPKB3RJtOeMdu7mUdatNt/8EO3v06ZI6+eZNxvQETm5w5N2VTmW/WcBqMiIiKHqCpZVewqrdY0aHsXZcze01vTh+cK3r1K2tPVdfSsmQmIQumzXQWUdVDNKcHr8sYUdahVl00abO26npmdUF/7jATmmlCxtZzSW+zWRectTU1s0FOh/xUYHZEoqbpOms3963us4O66S/pUR32BDGtm+BPK2Z2ve5GoPO7dQ6XRpmTf/Bh3YiquaSwTU+bka1HRVIfnGVz+RKR1XNyuUmGmr9xOat6Mk/q1lX+1R3vc/oKu2VFdmjGnjvupeROupWV5789JXdFn9HBbElW5k7OXYE+tyyT7lmSoR/b3b8o/f/s3UtsXFee5/l/RPCptyzJL4pphTNCrmSyprIyq5rlYLu6WNMDFCmMRgMQWmQD9GZAQphFkANIGIBeihtrIXIlMDY9JjBeCFxoOLBiMQsu3AoXgZlMzLRKVWlGZihN0ZZtvUVSJOM1C1Jv/f4k4yGR8vezsuPP8z/n3nvuuTeObpy7+6DuMfr63rjsbXv+r2SoXt/YLfyzt+17/kq2M7dNt0SPaPXfOrXZ0s9kKHhAhmpuezkL+kZ5d4c8H/LfeznvvSFDdbrgg3/v5Qw+eGVjckl3vp0nL/bahdX/uXw5kUpZLNbb2uoUaWk5duRI52s5/QMAAAAAALC5lfZPn5HO0dHO1f9O9iW6Utb6yeNPAAAAAAAAsImU+uz7Y9GW3t5eez0X9wEAAAAAAHgNlD8BFImPjlagIQAAAAAAAKiO8ieAnpVOp3UwEmEZIAAAAAAAgJerQhNA6eTImdP9idRaf9d7schSQQAAAAAAAC9VRSaAkn3Rkl4LDwAAAAAAgOqrwARQeuT06uxPrLf3eMuxw4f130ZZKxoAAAAAAOAlK38CKP3F+ZQZv+5ar4AbvRMKlpAzH/CyLhWLKuRUlnVr3KdD38na7J6T0N0v93XOu7pUvZfSGnQop0PzuiVm1qhD+/UG3vVz6oL6wFrWzen0wj26kJ/yTkkF/Zy7S6pur3uSOTUu6pB/Wh7SFS7pUgs6tNetrlFvhNOr/ZEnqHPmdNGsm/XAGod303B3TVEf+6AeJQN5N2eopJzu7gzorhZwRgrtdo3X63cWZM6bQblDnaHV3LPMCdW5OZ2BYlkf+Gtun3Bq3KlDN92cyyWFbrk5d+nQki7oVGdm23Xovg7tdIeCO7oxtbqUE/Iv/b/WJ9Kcbol/CZgpaRP2ubvFuRb/oKsrOBnda9xWont9QG+/P34W9JehGj20BvU477TEzHL6ZnHXjM7pD+TOwKQPfI0eyc1s55LcjBvb5GUs5G67c2382Zy8RHy33fu6WpeXVTrfj3Yte9se0numqHvgW7/0rnLFORlabNWl3FuU7BteVGms8Q7SsnPzre9e8voGNP+u15glPdjV6hvlultezpy+Vu24LEM//qOX0znfC/rs84eCH//Bi5pZ9VZOLmW64WnTV1JmFhs+yewPAAAAAADAZlT+BNCK1sO83gsAAAAAAGBTKn8CKNoSM7PLXzsvfwcAAAAAAMCrU/4EUOTI8ZhZ6vwXzAABAAAAAABsRhV4C1gk/tnw+Wh//8d9hz8b7azsL8Fmx89++uVkJmNmZuGOnt8e725rWrPU1NmjQ5Mv+LxjcGKgrQL5AQAAAAAAtpIKvAVspO/MldaYpVKJrmjCYrHeVr2WecvJ0fi6p4iencfJTI4NTc48N4nznNmZq1XNDwAAAAAAsKWUPwE0fSWRSDz+31QqkUrJP+49NrreV5pNnR2aNLNwz+Cp7rYms9mp8U+HxjKTQ/HmcyPd3mM612Yy9qLHfSqVHwAAAAAAYEup1FvAKm12/PNJM+sYHHn4m6ymtu6RwQ4zy3z51axXdCo1aWbh5oNVyg8AAAAAALC1lP8EUOdosThagZY8ZfarLzNm1hF7+hmetuM94cmxzJdfzXbLZ3RWfgAW/uhD7yGeMvKXaykQcKL7c3kVulMjZ+sC5uVc1jVmdantTkazmzq0R7elVpf6oehVJ3eK2TZd3QM3p9P1D+ic37k5F3XImWrNeSmtoEO1up1OKXMPn8PrZGZv6ZDTGL8lc25U8ffnDpOHsKg30emBZvZAh7bp0C7dkpBb3X3dzl1FubP3uCPPDh1yuryzM83s9hpdZrMIuCd1QB/7onOclr2cQR0NOZ3JHyT3ydDd7bKhcyE5MtW51S3rEc0Z6+q8lHZTd1HnenTfzVmvQ85J3ejva825BOxzczpbUavPowW3MYd0jX/WOf1rh3MEnV19yx0KDpS0t6/qnO+4BWd0wTd0Sw4WvUY6d1lOX6pzczqnQ7Me5/0x982Cf3g3C38rnN1WdEYfd9OdGp1xvuCE3G9XQX3Ce5cVV+gPOqYH0Ll67zmAfFDumPq8PAyL+rJi7gUiG5LVvTvn3dkt1egBTde3rdW7swvek6GAvoJnnXs+s7t/q3Pq/rndObJmud0yNK+/yD444OV0zqNafV+e3SlDDTe86hbf0Dn1vemPv/By1upbqT//exkqukNP7ZIMNeivQFnn0ugPWVVWgUWgq2H1V1yxZ3/D1dR8yCyTmblmpvr1tZmMWfij5mvjZz8dm8yYmYXDHb89NfDk6s5l5AcAAAAAANhiqjQBlE6nI5HSXwi2+hTPC37FdbA5bJa5OjNr4m1dK0UzY0NDjz/LZCaHTkw+sShQGflf5MYNd24TAPCcDY2c+/fvr1LmzfpDaAB4qTbJmAwAsGqOyZW89U0nR/ra2wOBQCAQjUb7kmZmyb5Ae99IMl3Banwrz/aYhTsGz01MTExMTJw719MRNrPJofg4i/sAAAAAAICfnko9AZRO9n3clXjh679Sif6uxPnei5dGOytUmenfaK2+Ar5jcOTRK8CamroHRprt6NDkuhf32eBvwDY05XZt/X8KAK+vDY2c1ct8q0qNAIAtZZOMyder1AgA2FKqNyZX5gmgZF90dfYn1ts73Bt7HIm2xGJmZqlEV/tIxZ4D0q/4auoemZiYeP4F8G2xjbzga41XiAEAAAAAAGwllZgASvZ1JczMei9OFy+NjsaPtT6OReKXLk1f7I2ZWar/TLICtZXoYHPYVh/tAQAAAAAA+EmpwARQ8kLCzGLD06OdL172OdI5+tlwzMwSF9Y5A9TUfMhePFuzssTPoeYS39G1+mhP1fIDAAAAAABsPuVPAKW/vmxmseNHvJd+RY4c39AM0MrzOldnnv3Bln5912p8PH706NGjZ6eeizw9s1NqfgAAAAAAgK2n/EWgp6+kzKz1sP/S98jhVrMXrhH9Qk0ffhQey2TGzk91P7mcz9T5sYxZ+KMP1QM6Tc2HzDI2mZoaaHtyGaDZ8c8nzawj1lZe/grwp9zmQjK+EAioUF2x6OR8oAu+WSio0LehkJNzSYcWdSinm3lIttHM7A+6YKMu9aab847OeVOHtnspS9z2n7vt/JMumNWl9rk59+rQnA45B93MlnXogQ7tcnM2m9z4nC5117yNn9PRA7o658ia2TYd+k5Xd0OH/q6Qd6pb0mf0dR1ye4Td0/G9erfI4cPMzPbogpuK38qADgf09ge8A2iFOhkKzctQ0T2EwbsytOeBbOj1BnkP4F9WcrrDOL3Cu6iY1erQgg7Nu117mz68O3TIGc3M3QrnfK93c+4q6Szb4eZ0bjZ0L1vjGvd2UTbndwFZoXPFMbMZvdOcDfxA7zF/rNunQ2/rO6LfBb3O63RdpzH/pveYmR3SG7hbn5vOjaKZTbv3dWb2935403PGZJ8zuhb0Uarx74q0WudOS4+7wXtezsLPZCj0tQy5fdC7/C0H5S7bs+Rd//K6i+7aLwvO/+g1dMeSPPDBv5bbEPqDk9Ju/ycZavhOhpad8cXtnzf+QobuHvJyFvWOabypq/u5l7Pxvgwt6IJzu2WowbmEm4X0Df0P78rQ2+6SLn/6hQw16u8kS+51OqT79V39ZWaPvjczszv+tyCzljXipavka+ArqenDj1Zf3X52auUxndmp8fjQpK0xP9N2vOeZcjY7dTZ+YixjFu45/miyp9T8AAAAAAAAW075TwBFW2JmqcSF5Gin85r31YWCWqLrTdvUfWpw5sTQZGZy6MTkE593DI488SL32fH4ibGMhXvOPfy0qftUz5cnxjLPlrOOwVNPvgF+ffkBAAAAAAC2vvKfAFrP8j7pkdMJs7V/KPaUpraBc4M9HeFHH4Q7es49/4L358t1j0ycG+wIPyoYDncMnpsYaHtmXqfU/AAAAAAAAFtL+U8AWeTI8Vh/KpXoareLnz3/JrB0su/jrkTKzGLDJ51nhF6kqa17oK17wPmD7pGJ7hcWHBhpc8qtNz8AAAAAAMDWV4k1gCLxlbe8pxJd0UCgvf30ZTOzy6f7+trbA4HoyuyPxYY/i2/g+R8AAAAAAABURgWeADKzSPzStPV93J9ImaVSKy/7SqUSj9/6FRuevsT0DwAAAAAAwKtQsbeAReKjl6anLw73xmKxx5/GYrHe4YvTRWZ/AAAAAAAAXpXKPAG0KhLpjI92xiuZEgAAAAAAAGWq6AQQ1iEf8KJ1xaIKNciI3Q2W+CTXD7rgTfMaukeH7unQbR36l4JTm+3X27dLl/pO7zEzq9fb16BL3Xdz7tY5F3TBWS+lbdc5G3WpJTenE63VoTo35zYd2mty4+fdbuZ0ihu6YMjJaLZdN+aWzrlblzLzYs6Z+YEu9717Ru/Xo8QbOtSczzs5fwzJGnO6lHvWWi7gDnabh99MvZFBvWsC7kDh9JiivibX3PdSBhZlaKFWd+yc3Lwfa71OWK83oaA3757bJZz67umDNOdkNKvVBbfpdt52+8Q+XfA9HXrgZFzrgqu86Y5L8zr0Mx1admu8oY/gPxbkCDPvHndnYLqvC/5lVp5+39R4F4G9BbnTFnQzm9xd/QvdmCW9CW0/6JPW7It35EX1TX3aflvjnbbtS85wvpn446fexKI+gkHvAujSOfP6rijknkhF/zZFKGz3oiF9Y1fcKUMBdwAN6SOxb0F2woasd/wW6uTxC96UpWrzXs7gr2R0+aAslf2lk9I77vc/kKFF59uR2z+X9RePgHunVdB9aSEsQ/7pcG+/DDXo60qt7vNLztcVs/v6i1xO3xH97tdezm3O6aCPglOdme2+K0P1etuvH/By1pQ8LpVt4xNA6XS69OoiEX4KBgAAAAAA8HJtdAIo2RftSpReXe/F4ugGXwUPAAAAAACAslRsEWgAAAAAAABsTht9Aih68uLFY89//PXprv6Vl77HenuPtxw7fHjl468vnD+fSKXMLNY7/Mmxw9Foec0FAAAAAADARm10AigS6Xx+GZ9kX1fKzGLD08+87r2zszMeH00n+6JdiUT/hWPFUZYAAgAAAAAAeMkq8BOwZF9X4kWzP49EOkenh2Nmia6+ZPnVAQAAAAAAYEPKfw18+uvLZhY7fsR7uCdy5HisP5W6/HXaOl+/h4Bu3LjxqpsAAFvMhkbO/fv1i0nLy7xFXlYPANW1ScZkAIBVc0wufwJo+krKzFoP+/M6kcOtZqnUlWmz128CaEN7fKZ67QCArWNDI2f1Mt+sUiMAYEvZJGPy9So1AgC2lOqNyeVPAK1Y69meleeEYLYtX3Sid2pK+VFeTdHLuVdH5wPyH7/nAl7OOf2v5t/rcmH9T+0/OpWZLeic23VO/x/253XOfbrkNjfpks7ZoAsue3va8jqU0znrvZS2rENLOrTPzXlPh4r6UBwyb+OvlfRwxptuzls65zZdcId7iv05IE/bd3XO+zrhW251izq0pM/o39eEnJzv6BqdY/CzfMHJeSf4OjxbU9S7rai3Pt/g5QzknJiuzr04BHV/atRDzPd6RGsoeJ3wtt4t93QnfKBD5o51e/V5tMvJaOZ00Ot6X+93x5CrumCL7hP39Cjh17hfn5tz7v50BvNoQe7sfTnvpH6gT+p/0SPMz92B4m/uypb+aUetCl3XN0uN7vgZ0rv67+5lVSitW2JmLbflRfVf9tapUC7kHb6Y3i236+W2/4PeBDOrzbl3G5tG0b906I1wyhXc8TOkR5+gDgWcfu3u6ewOGaq7LUO5N7ycobsyFJiXoaB3alrdr2S45neyVO7feTkbvpc5F/9ClgpkvR06f0iGFg/IUG6bk9IK+vvxg926uu1ezrweRWr0iXtV7xYza9B3hPf01THn3Q9aje7z93TXnddfPOqdex6zZb2r8/q0rXVzzut7sB+cw+cN81bzlgwt6IJ7Hng57/vf1qqp/DWAOo/1mlmq/4y3vk/yTH/KzHqPdZZdHwAAAAAAADakAotAr8wAWaKrvS+ZfkE8nexr70qYMf8DAAAAAADwKlTiJ2Cdoxd7E10JSyW6ogmLxXpbW1cjly8nUqnV/471Xhxl/gcAAAAAAOClq8waQJ2j0xft465EysxSqceTPo84L4kHAAAAAABAVVXgJ2BmZhbpHL1UnJ6+ONwbiz3xcSzWO3xxerrI7A8AAAAAAMCrUqm3gJmZWSTSGR/tjI9WMicAAAAAAADKU6kngAAAAAAAALBJbfQJoPRI35krZmYtJ0dXftb16JP1eFTqp2spGHCi9YWiCs3VlDhbNx+QNTqhkJtTttLtUjkd2uvtFbuh63N2SqOb09mGB7qQf8LU6Rqzurrdbjud4F2ds97NuV2HlnWo3ktpe/QOdXrLXW/77N0q5Nyri845pYpOhbYckNEaXXCfTph3KnOj4bwM/jHkndN1evvu6iFr0e1m9/Xwsrl4x9b0sfUEnRPJLKAPYWjeKeblzL8tQ9kbsuRcSIfcS5XfRUtzT29hrT5ItW7Og/qSuqw3cM7d1+/oxtzUfX67288+yMk9+k2NPHP9o9CoQ9v0bvmm1hsoduuC7UtZ2ZK8t+3/uqtOhT64L3PubpAX/zq3upAOztfKnC3/7aKT89uk7Ib7sgVZ7DdeO3dl5eHdc1+GCj9zUtr0NbmrV/zCD78spd67ebGie1MbkB3Niro1BX0DWudeApwtdK4O/mWl0CBDxVYZqn+g+6dZQQ+v2b+RoQcfOCmtbr8MzUVlKOfctpotvCFDzibcd27CzIr64Dp3BTcPeDlz+ivEkj4157Z5Oef0QO+cKQ26w5vZgr7dd7Z9Tpeqd77+meX0rs7r0D33O0mdPo+26/Pojj6JzOwN/eXwpj4KS+73xiX/y3Y1bXQCaPpKIrH6SvdRizz1yXo8KgUAAAAAAICXhJ+AAQAAAAAAvOY2+gRQ52ixOLrGJwAAAAAAANhEeAIIAAAAAADgNVfR18BX3uz42U+/nMxkzMws3NHz2+PdbU0bzhE/MZYJ95wb6X666NTZo0OTLyjQMTgx0FZaewEAAAAAADafzfwE0NTZoyfGHs7+mFlmcmzoxNmpjSWZHf90LPPiyMzVcloHAAAAAACwRWzeJ4Cmzg5Nmlm4Z/BUd1uT2ezU+KdDY5nJoXjzc8/ySHr6x+zaTMZ43AcAAAAAALz+NusTQLPjn0+aWcfgyMPffDW1dY8MdphZ5suvZtebRE//2FRq0szCzQfLbywAAAAAAMBmtkmfAJr96suMmXXEnn44p+14T3hyLPPlV7Pdaz8DtDr909HTc3Xs+XmglR+AhT/6cKNLClVXPiBDgaIMZYO6mFlIF6zTpRqKuphZMSBrfEu35a5OuN+pzOyAzrnbZDtvFr3dUqeDWb3p+7yUVtChu7rgLW9P2zZd8B0dWvJS2rIO7dL78655G7+so3O61AFdnbnz0/M6VO/mzOuQMxr+Phhych4uyiO/oM8Up7fUlXr2/SEk2+lP9of0Tnu7IEPzuiVm1uDWuIm4J7U3iuhQ0elnZsGsLlira9OlzCygz+o5Pdg15vX4GfK6zE7dK3L6euR0MzNzetNufUbcdDthQNfYoEPRvHf8Hugat+l2Xg+W+O9tkWxOhRrca8eBJbkV3zTI0a7eHXzeycqcy/q4v/eGc82x5ozcwIV6mbMhp4esWpnQzBY6ZGjbP8vQffdm+VCjPjm/k5HF33tdoiErLxHZj2Spa8eclPb+Re9AbB5uvy5R0B2TC/pQ1OpjG9IhJ6G5l+N8o67OuZcyy70lQwF9Rxhwd8uS/ify7A4Zqrvl5bz9GxlyrrY//tzLWas3cG6PDNW4l9Tv9LfDoL57c76pmdlN3ZgH9TI0p0Pm3r8s6/vWGd0SM9tR0jhRr8fdmV1ewd26uiW9Cdvdw3dff791ti7r3enbtztLyXl9u5dzp7sVVbVJnwBa/XlW7NkfZzU1HzKzzMy1NTNMnT0xljHrGBz4UNcQ/qj52vjZ+NEV8fjZqXU+WwQAAAAAALB1bM4ngFYfz3nBz7MONofNMldnZs19G9jKAkLhnnMDbTY7I2vIjA0NPf4sk5kcOjFZwqJAN27c2FgBAPjJ29DIuX+//5hg6ZndB4AA4Kdik4zJAACr5pi80SeA0iPtgUCgfST95GfpdFoWeBUeTv+c0r8TW3nEyCzcMXhuYmJiYmLi3LmejrCZTQ7Fx3kOCAAAAAAAvEY2+gTQ9JWUmbUejjz6JNkX7UpY78XiaGdFW+bJzFwzU5M765j+efgK+I7BkUdP+zQ1dQ+MNNvRocl1rjH02Iam3L5d/58CwOtrQyNn9TLfrFIjAGBL2SRjsl43CQB+Qqo3Jpe2BtDlr1/tIz/63V2z4/G1p3/MmrpHJiYmnv+tV1tsY+8ZAwAAAAAA2Pw2+gRQtCVmlkr1fzxy+JMj0egTkXX9DiwSiaz9R6VbffHXWtM/jpU1htwnjAAAAAAAALaWjU4ARY4cj/WnUpbq7+rqf+LzRFc0sY7i6/ylWFPzITENs7J2z6HmF87OrL483jJjJ46OPRNb/Wx9SzzrJ4wAAAAAAAC2nA3/BCwS/+xib6waTXnSweawmV2defaXWPr1YBsyOx4/evTo0bNTz0XcCSYAAAAAAICtqITXwEc6Ry8VR9PptE1PT5t9fbqrP2Wx4YufHF677FM/GnM0ffhReCyTGTs/1f3kAztT58cyZuGPPnzx/ExT98hE93Ofzo7HT4xlwj3nRh79LmzlCSObTE0NtLU99aefT5pZR2yD74HfiKIbzQbkK4nrirJo0X2R8ZwOFnR137s57+qQ06VCOrTgVGZ2S++1oN6EGvf1zk6wUcfueCm9bXdCu9x2NupQWu+WvW7Oei8kSy56Kb0N/Jnu9ffcblZXLKjQ9wE5eb3TPclqdWhBN+YD3RIz+0Y3pk43ZptOuNsdJoI653t52c6ZkDfdv7cgc17XBZ0z2sx2F7ydtnkE8l60UKcLZnUoV2LOuu91KafvmhX1SLH/TbmFd+7IY/iG7ktmdi8oe4VzxXFGMzOr19c4py/V6UuAmTXoU+ltXd3BZa9PXG6QR6JOV+ecm2bm9JeDi7Ixt+u8k/purYzuy8mcf1uru7VZ2mTfjd5dVqGA7vBmtnxM7rUdl2Uo+Bu5PwMX3Or0kpqF/yBD9e66xLf/Rxn6sUWG9qW9LvHDmzIU0OUe7HJS2jf/vRc1s3Xeor9i7u2NLORejgL+rXmlqwvpkyyoQ/ntXs6gvkUr7JSh7B4vZ0HfLOYbZOjmr7yceX0hu6n/cb9h3st57X0vqvgHPatvau/o/Zl3H6tY0COhE/Jz7liSoTmds8btn8v63s45+e7p3uI/bHJbF9yuL41z7h3RfR29r/t8tqSxxczu6eqCbje7414cq6qECaAVkUhkdUWfC2Ypaz3c2VnJt4CtzgBNDsVt8NRAW5PZ7NT4p0OT5sz/bEDb8Z7w5NiT6W126uynQ5MZs3DP8SrO/wAAAAAAALxsJU8APRJt6e3ttZZK/7tBU/epwZkTQ5OZyaETk0983jE48sQCzytP99hTj/esN33PlyfGMs+mt475YUeKAAAgAElEQVTBkheQBgAAAAAA2JTKnwCKxEdHK9CQ5zW1DZwbbD7/+dhkZuWDcEfPqYGKzc40dY9MfDh19tPPJzMr+cPhjt+uPg0EAAAAAADwGil/AugJ6XTyizOnz19OpVJmZhaLxaz1+Ccnj3SW+Pb3prbugbbuAecPXrjqz7r/pqltYKTNSQ8AAAAAAPAaqNgEUHqkPdqfevqzVCplqVRXot9iw9OX4qVNAgEAAAAAAKAslZkAemr2JxaLtba2mpldvvzwYaBUf7TdmAMCAAAAAAB4BSoxAZQe+Xhl9ic2fPGzeOczkzzp5MjHXf0pS/V/PHKEKSAAAAAAAICXLVh+iuSZ/pTZyq+8np39MbNIZ/zS9HDMzFL9Z5LlVwcAAAAAAIANKf8JoPTXl80sNvyZ83BPJP7Z8Plof+ry12l7wRzRT0p9oehE54IBFVrUofqil9MCumChoEL5oDc5eMdkzlu6LbtkIat3KjM7rAve1KVy7l45oHPe1aWybs6QzrlDl3JT2nc6vEdX1+Dm3KVDzv5sdHM63WXeLehY1F23Ue+2kJ9Th4I6Z97NuVcX3K3PzR/01i3qI2tmdTo0XSO33t8taV2wRm+Cs3VmNhvy69waAs6x11tfrPVyhvQpkdstQzW3vZx5XfDuFXkg5htlV5PXBjNzT5Z39TXOz3lbX3TmvJPFO1ucU+mXSzkV+q7O67of6IJZfZnekfO2/r3dWRX6Zll2pr+4uezkDOqRYqFThu4ecFJa87eyxrqvZanFD7ycRX3xuP1PXkHl/v/iRWsWZGj+HRlq2O/l9Arek6GFN72ceWcM0b26zr3cBvy7jU3DvQC6t0zOmOwmdfaMU7Cgv0IF3MHOuaxk9UgekIOEmVn+bRlyTrG8e7M495YXVZa2e9GFnTJ0U59l27Z5Oe/rO+y7ujF1ciA3M8vqg/tAn5tL7qV/WV9YCn6n1+7oI+ikzLvVOdGC7ktBfRL5W+cUfKCPgr8JTtA5NWvcEdK/gZGlSh15qq38J4Cmr6TMrPWwP68TOdxqZqkr02XXBwAAAAAAgA2pwE/AAAAAAAAAsJmVPwEUbYmZWeKCv7xP8kLCzGIt0bLrAwAAAAAAwIaUPwG08uMuS5weScu/SY+cTpit/UMxAAAAAAAAVFwFfgLWeXL1HV/R9r5k+tlZoHQ62dceXX1P2Em98CAAAAAAAACqo/y3gD1+x5elEl3RhJnFYrGVSCqVevRX/nvCAAAAAAAAUCWVmAAyi8QvTR/u+7grsTLf8+S8j5mZxXovfjb6+r7//caNG6+6CQCwxWxo5Ny/330PcxmZeRUCANimGZMBAFbNMbkyE0BmFukcvVQ8mU5+cebC+cuXH37a2nr82MkjnZHXdu7HzDZ6FaxeOwBg69jQyFm9zLeq1AgA2FI2yZh8vUqNAIAtpXpjcsUmgMzMLBLpjI92xiua83WTdf+52QnmdCjg1thYLKqQDJjV6lJm1hCQdYb91ggLbvTfdFv26+recVuyqEMFHdrt5szq0LIOLXkp7QNd43e61LvesbV53WWckWanm9PZn7U6dM/J6HbsXSW1xMwadcg5xbLuca/Ve8YpF8nLjnYj6NV3S599zTrnPh0ysyVd44KuzusQZn+55JwQm0jB6aBmAb3bgnr7Anm3Sj3QF51rsnvtqPu/ZCi3Ux7BBj3OZ90LS1Yf+926p31fE3JyHtAFdxVkfc5pa2aLumPX6ZzvLnvHz8n5F7flSB9o9U6X/HYZeusvZT8L/N5JaXf/Ox3Tx7beua6Y3fulDC22y1DIHQmc8+jWezJUr28aiu5wHdDHYX6vDDXu83I6FnfIUJ17rcrW61CdDN19w8u5d4v8C+QaR1CPyU7BoDsmF0t6EDRY6n15Xh/ckO4V+QYv5/JOL6rce9eLOp1waZvOucfLeXe3DIX0/rx60MvpnNSO+87toFled4llfR1zSpnbTn2ftcaNllehU52b1NkK5+zLOTc2Xm3eJjhnrZ/TOf+CumS+pC+wZlYo9fC9Qjz8DgAAAAAA8JpjAggAAAAAAOA1xwQQAAAAAADAa44JIAAAAAAAgNccE0AAAAAAAACvOSaAAAAAAAAAXnNMAAEAAAAAALzmmAACAAAAAAB4zdW86gb85NQU/agMN+qCt4PeRF6dzrkQCKhQyMno9pv/WpChPbI2e0OH/IJOuRteSnOOg7M397g575aU812vLVavQ9t0aNbbMbZThxZ0qOjmfKcoD3xBd7M5J6NZnd4zQb3PnK0zs+91Y5yDu+hu+8GC3PZlXeqHoMy5T5+zZvamri6n2xlyc97QY0hkOa9CN2v8kccJbiLBrBct6k0s6lGyxu3ZXk49thacscAsG5KHfu9f52TO38v6FnVCM9utQ05Pqy94feLAA9nT6nOy4N0G72K1R+cs/r3MWTvjpLSFX8tQ/r4MLR70cnrVvSNDtVGvYE5fIR7slaEaN+eCHiWXdHV1i17OH5tkqHFeV7ddhv58yKtuj75Ob9en7ZzT481y+rR1NuFP7q6ulWetFfWp6YTM7L5/dTT71RrxlySgbyPN3caAHmCcUdfMQs7e1gXzdTqhc+03C+gOk92lW+IfXD1QzOvTtu6Bl3NRn2Vzup3ZWi/nsrPtDTJUIwdyM7P7jTLkdImQ283y+rjX6IL+MSo4Uafrujmdm2HncutsnZ8zpws6zfS/+eZ0SWePuXvFy+m0xb9p9WsszSt8DKeqE0DpdHJ62sws2tkZqWZFAAAAAAAAkCo395ROjvSNpB//f7KvPRrtWhENtD8VAwAAAAAAwEtTmQmg9Eh7INrVn7gy/fCTZF9XIvXEX6QS/dG+ZEUqAwAAAAAAwEZUYgIo2RftTz31SXrkdMLMzGLD08Vicfpir5lZ4vSGnwKaHT8bjx9dFT87PjW78ebNjsePHj0aH39R0UrkBwAAAAAA2NwqMAGUvJAwW5nrGe1c+Wj6Smrlo8/iETOLdI5e7DWz1PkvNjIDNHX26ImxyUzm4f9nJseGTpyd2ljrZsc/Hcu8OFSR/AAAAAAAAJtd+RNA6a8v2+O5HjN7PCV0/MijjzqP9ZpZ6vFvxNY0dXZo0szCPYPnJiYmJibODfaEzWxy6MXP8ryYO/1TgfwAAAAAAACbX/kTQCtP+7Qefvyar9X5n6c+26jZ8c8nzaxjcKS7beUVoU1t3SODHWaW+fKrdc7QONM/FckPAAAAAACwFVThNfArjwSZ9R7rLDnH7FdfZsysI9b21Mdtx3vCk2OZL7+a7e5uWjPHyvRPR0/P1bFn54Eqkb9E2UCgtGjRZKim6NXoHOOQDs0EvMnBWh3ar8vldTvvOZW57XxDh/JuTmcTCjp0x835pskt/E4fPt8DHVrSOf+q6GyE/aC72T5dalvR62dZvX3v5GVjtge93bK7IAs6fd5vZ7MO3QjJvtuU9XrTA70V12pk531P75b6grcJy/rw1ejOu83NuV3vtAZ93uads8gs5B6IzaPo/juI00GdgoV6L2dwUYZC92Uov93LWfsrubcDt2WpPYuyw3y3wxl3TQ911lSbkzF3Vxfe1bXVyVD9r3R1ZoXrMhTQR2H+75yU9uAtGWr8Tobuvu/lXN4mQwV9HGp2uzl1h7mlN8G/UtUuyVBW9/k7e7ycO/Xl/1t9I+b0soUGr7qgvjbe0ftzlz4xzWzmHRlq1j1wdr+X851bMlTQ59HNnV7OxmUvunkUS7xdcgdz93Lk1FiTLaUleT1kmVmNPo/mnV7h7pa5vTKU018D7rrn5rI+qbP66p9zLx3z+vRs0P3TKWX+ZVrHsm47C7pgXnezYKl3PU47/TupvC4Y0gVLzhnQBZ2Tz0noC+nh2jkK5m67swl+O50u4VTnlHq1yn8CKNoSM7PLXz9c3Sf9xfmVBYBaok/81cpTQU9/5rg286L5GbOm5kNmlpm5tmaGqbMnxjJmHYMDH1YlPwAAAAAAwFZR/hNAkcOtZqlU/5nkkdHOSDp5ZuWNYE8uAJRO9nUlnvnMNTtz1czCzQefixxsDptlrs7MWpv3iM7KAj/hnnMDbTY7U/n8T7tx48a6/xYAYLbBkXP/fvefy8vIvFn/eQYAXqpNMiYDAKyaY3IF3gK2sr6zJbqigUAg2rWy/k/vJytrQqdH+toffrju+Z9yPZz+OVW133EBAAAAAABsHZVYA6hzdHr4cnTlwZ8VvRcfvxA+sfJ5rPfipXil5n8yM9fM1OROBaZ/3PzP29CU27cltAcAXjsbGjmrl/lmlRoBAFvKJhmT9VJaAPATUr0xuTKLQEfil4pHkiNnLlyxlpZjR+KdT870xGK9xz85+fRnZXrRj7dWzI7HK/D0j84PAAAAAACw5VTuLWCRzvjo86/96hwtlv4usA1bffEXP/4CAAAAAAB4rAqvga+ApuZDZpkX/RBr5fVdh5pfOL+z+nJ3y4ydODr2TGz1s47BiYG2UvMDAAAAAABsRRVYBFpLp5Mr0mv/7dMONofN7OrM7DOf69d3ba78AAAAAAAAm0flngBKJ0fOfH1k9NFCz8m+9q7Eo4WhY73Dn42ufxHopg8/Co9lMmPnp7oH2h5/PHV+LGMW/ujDFz+g09Q9MtH93Kez4/ETY5lwz7mRx78LKy1/RYSKRSca1K8kbtAF7wW9Fxkv65x1ui2NAa+d13XOvC63VzfT74hOU+7pUIObs6BDzbrCP7vvjHZiTmOclpjZbn3ct+l2/ingze3+spBXoT8HZcHDea+lMqPZ9ZDMedDNeVN37EJAhnJFL2e97kzNWbkRd/QmmHvcwzpnURfbVvDOvsNzWRX6cVtIhZru5ZycPzMZzcmU9s59L2fwA28rNo+g3J1mZkU9NjmhQq2XM19fSs7goptzrwzVfiNDi7WyF74z55zT1lirz7LbMlKIOiktqJfjXojJUGjBy7lwSIZy23SpN72cy7rgTb2Bizu8nEv6ClGj++ey7khmln5fht7/swzNvuPl3KOvuMu6zxfdf2r8fz+QoQO6uru6uqwesswsqIelB3UydGO3l/PqGzK0rM/oWu8Msz++LUN5vT/3uKfDNd3OrURfOgN6WPI7oXPDm9e9ovZuidUtb5ehrB5e5vd4OR/onA8aZahu2c2px6WC3sB5XZ2ZhfSuzjlXW+/W2/uO4BR0v+W43UwX9NvpcNrip/T2Z6nPeJR261byJpRW0D98zoFwxk+f0xjnW4e/M1/hXXJlngBKj7QHol39iSvTDz9J9j0x+2NmqUR/tC+5/oxNH34UNrPJofjZqZXHdGanVtZ3rsz8TLXzAwAAAAAAbBqVmABK9j31DngzS4+cTpiZWWx4ulgsTl/sNTNLnB5Z/2/BmrpPDXaYWWZy6MTRo0ePHj0xNJYxs47BJx7ksdnx+NGjR4/Gx5/9LVeF8gMAAAAAAGx9FZgASl5ImK3M9Tx8Ddj0ldTKR5/FI2YW6Ry92GtmqfNfbGA1oKa2gXODPR3hRx+EO3rOTTz5i63yVDs/AAAAAADA5lD+GkDpry/b47keM3s8JXT8yKOPOo/1WiKRujJttu6FgMya2roH2roHnD944ao/6/6bNfMDAAAAAABsfeU/AbTytE/r4cfzOqvzP099BgAAAAAAgFekCq+BX3kkyKz3WGflkwMAAAAAAGCDyp8AirbEzOzy1w9X90l/cX5lAaCWJ9+HuvJU0NOfAQAAAAAA4CUofwIocrjVzFL9Z5JpM0snz6y8EezJBYDSyb6uxDOfAQAAAAAA4OUofxHo1fWdLdEVTTz+sPeTlTWh0yN9H/cnVl4Sz/zP2uqLRRWaDwRUqE6XMrP7umAuKEMhJ6PZWyZrnNPVOb3tB28LbKdMaTqyhl06dENnfUdvuJkX26ZDe93D16BDuwsFFfrbogyZWctcVla3s1aFfnNjyck5Xy93WlO97E2Zem8I+g+3ZI31WbmBX79R5+Q8dE9u+7c7ZGOiS7KUmS3UyJn0PYt5FcqG9JniHT2r+6UMv/2GDBVyXs7F92Ro6Q0Z2vd/eDmz73pRW2uQeWkKXn/xzurQgxJrrP9RhvKNuro5L2dgWYYKu2UoOCM3r1EPL2ZW1APo4j/KUHavk9Ju/0KGAroti3rrzGz/v8lQul2Giu51pVbv6pwcPi3v3m3Nb5ehOl1drTcs2aFvZOiO3mk7Frycc7qdef3viQ+cy5hZUJ9i6bdkaKe+HLl3E/ZnPaCFdDdzqjOzgK5yrl6GCm43262Hl0xJm2Bmf3Tue14PepcG5aXYzB1hQvosy+trh19dTp8Rc3qQXHLPo4I+AZ0B7f5OL2deX6QXdcf2OadnVg+SzilmZjU6mnOec3BPQKdG/S3H3PPPGyS9tvgjmtPndcF8yd+dSuJvgXOIqtHOUKm7xYk65ZyjYGa5l3sgnlSJNYA6R6eHY0990nvx8QvhH87+9F68FGf+BwAAAAAA4KWrwBNAZhaJXyoeSY6cuXDFWlqOHYl3PjnTE4v1Hv/k5NOfAQAAAAAA4GWpzASQmVmkMz76/Gu/OkeLvAsMAAAAAADgVarCa+DNzNLp9Np/BAAAAAAAgJegkhNA6eRIX3t7IBAIBKLRaF/SzCzZF2jvG0kyHQQAAAAAAPCqVGoCKJ3sa4929SdSqedCqUR/V7R9ZT4IAAAAAAAAL1tl1gBK9kW7Vt4BH+vtPW6XH7743SzaEotZKmWpRFd7y/Rr+h6wGzduvOomAMAWs6GRc//+/VXK/OrewgkAm8gmGZMBAFbNMbkSE0DJvpXZn96L06OdEbNk3+MJoEj80qUjyb6PuxKpVP+Z5IvWid76NrTHv69eOwBg69jQyFm9zDer1AgA2FI2yZj8XZUaAQBbSvXG5ApMACUvJMwsNrwy+/MCkc7Rz4YvR/tTiQvJ0c7XcQZoI4pudCkg/zV6MShDefffsJ1jvKNQUKGAbomZfROQPx7cpkt9qzf+kPuv8Ld0aJcOLXkpLa9DtTo05+7q/frw1urQnLuri0VZ8J2CDB3IyiNrZnfq5eH7218vqlDOyWi2899kY7bvlo1pvpV1ci79kwzlFmQoHFx2ci5+GVKhXXqn7XvX6S9W9+9ldOd/lqUKfyND+T1ObRb4Robm/06Gtv/By1lf0h333N970YV31yj+dil1Vl7AO7ZWlP3FG829UmaL78hQ7V0ZWn7Ly7n9/9Yx/VPvXftkn8/PetUV3pehoh5AF9/0cs4d0NXpTajXQ4GZ/VF30aLOGfCGT5vfKUN1/lVHq9XD6zV9nrzt/tPgt3pvN+gx0tnVZlavC/5/zTK0W15VzMzq9Al4v06Gduhdfc25LTB7d06G/h/dAw+4Rzanr+G7dMG7DV7OfEkrNKTda8f+Uvvn5uIMvM7NlHuTWdAjdsC5ay/18dHlRhlyNiHvfmNbqi8lp3++O9GgHiSdnekX1N9y1jgdCiUd96D/fcyprpTazPydpjfQ69XutnvH3UtpIb1nnNsl56uMv6edU8zfdkeNzpktNae3W5yu61ZX8gaWr/w1gNJfXzaz2PEj3q+7IkeOx8wscYGVgAAAAAAAAF6y8ieApq+kzKz1sL+6T+Rwa9k1AQAAAAAAoASVfA08AAAAAAAANqHyJ4CiLev5cdfqQkEt0bLrAwAAAAAAwIaUPwG0nuV90iOnE2Zr/1AMAAAAAAAAFVeBn4A9nAHqau9Lpp8Pp5N97dH+lJnFhk/+1F8BBgAAAAAA8PJVYg2gSPyz4ZiZpRJd0UCgvf30ZTOzy6f7+trbA4FoVyJlZhYb/izO8z8AAAAAAAAvXU1FskTil6at7+P+RMoslUqZmVkqtTLxY2ZmseHpS0z/AAAAAAAAvAqVmQAys0h89NKRk8kvzpw+f/nhHJBZLBZrPf7JyXgnkz8PFQIBL6pDoaIMBQI6ZrZNB0O61C23nVkdWtSh7Trln7wtsLAuuKxL7fZSWq3JKp3dsmDebnG23W+Mo16H3l/IqdDOv8k7OW/+Xp74NddlqTsfOSmtsVGG6r6Tofv/0ctZe1OGsvt0dbNezvz/pPdMrYzM600ws5r7urq/laGg7i7f/4NX3c4/y9DyHhmqafJyhnRjivoqUf+tlzO7w4tuGc4Zr5+gDXjnnwX1AFqok6HGP3k5lw7LUM0dXUxvXT7sVRfUfX7pTRn69r/xct7XvXdZj4NB56ppdkePvEt6Vx/QI4+ZXT8gQ/MNMnRPh8ysTncYp+A7P3o5v98lQw26B97VI7mZ3dCN2bskQxn3+rdPDz5ZfYrd113CuVkys9/tlyGn3Hfu4XMU9bZfd67ubmMK+rR9Sx8FM/tdyTciL5d3m+XuGSdW9JOWxMm5uLPEggV9A5p37k1dy3qsy/k59f50Bt6gu6uz+o4i6Bw+96R2LgJOOb9LlNZh3G9jVnB+deMUdFvi7LScc4vipfRGGGe3OFuwxq+N3J1Wmqxup7PtfkPcew3JOUB+Y6qtYhNAZmaRSGd8tDNeyZQAAAAAAAAoUyXWAAIAAAAAAMAmVtEngMzMLJ1+wavAHopE+C0YAAAAAADAy1WhCaB0cuTM6f4nVn0Wei8WRzfyKvjZ8bOffjmZyZiZWbij57fHu9vclSxWi02Nn/98bHKlmCw3dfbo0OQLSncMTgy0baCRAAAAAAAAm1pFJoCSfdGuRCUSPe3ZCZrM5NjQ5MyaszOz4/ETY5lny33ZMTjydMHZmauVaysAAAAAAMCmVYEJoPTI6dXZn1hv7/GWY4f1y0gsGl132qmzQ5NmFu4ZPNXd1mQ2OzX+6dBYZnIo3nxupFs+BjQ7/ulYxizcMXhqYOWhn9mps58OTWYmh87Gnpo7ujaTMR73AQAAAAAAr7/yJ4DSX5xPmW38112+2fHPJ82sY3Cke3V6pqmte2Rw5ujQZObLr2a71QzQ1PmxjFm45+Hsj5k1tQ2c6rl6YiwzmZoaaHs02TOVmjSzcPPBirUZAAAAAABgUyr/LWDTV1JmFhs+WbnZH7PZr77MmFlH7OmHc9qO94TNMl9+NasKtg1MTExMPPuEUFPzoedqmLlqZuGPPlzHkkIAAAAAAABbWaXeAtZ6uKKv91r9eVbs2R9nNTUfMstkZq6ZbWTiZnW258mnfa7NZMzCHzVfGz/76epy0eFwx2+feHKoSmqLRSdar4MBXep+0JvIq9E1LgZk1m1ORrMFHfpGb8IevQ2/DHi75abe+kZd6jsno9lunfOvCnkV8mdMnWMkM5rtLHjb/vMHORUKFXR1u52U9mNdSIUO1MjqGn70chb0kbj1kQyFFr2cAdkWq70tQ/6218zL0Lw+92v982FJRr47KkMNehN2/9GrraCH7do5GbrzgZez8ZYM3de7Zbe7W3LOybmZFOXZYGYW0GdZoVaGgrpLmFmhToZq9BFcfsvL6dRY+6KXHazI/Z0Mzbd41d19X4bu75ehb5u9nPd2ytA2PVCEnLHVLKuP0aI+CjPveDnv6m4/r3PmncuD2Vy9DDXoYfD37o/ql3XHvqnPzbx7kavVF6slXV3Iu8TZD7ox+3Sv/maHDO3JetXV6zN6WW+7vwlO8AfdJXwF3WHe1rtltsHL+Z57wTUz0/3wZSq6J4szJpecs6B7b1CPMM61I6hPWzNb1n1+2TkEbifMuxcyJejuTGc0cPqnzxmxnU3wa3NuhnPOMfK3Xd9oOdvudzN/GJHV+VFdo/e9yj8dSt1AmdCP6m4W1JtQ8qXKuRa730RNf2P2T81NqvwJoGhLzCx1+eu0dVZsDugFEzarDjaHzTJXZ2ZtvRM1q0sAmXX89onnglZqyIwNDT3+y0xmcujEZAmLAt24cWNjBQDgJ29DI+f+/XpeobzMpd7HAsBrZZOMyQAAq+aYXP5PwCJHjsfMUue/SJedqsKmzh49evToiaHJjIV7Bs89Na2z8oiRWbhj8NzExMTExMS5cz0dYTObHIqPy1+YAQAAAAAAbD0V+AlYJP7Z8Plof//HfYc/G63cU0Cedf0GbHbmajgcNstkMpYZG/p0pufUwMNngFZfAf/kq+GbmroHRpptrVWmX2RDU27uz2gA4KdiQyNn9TLfrFIjAGBL2SRjsv/7fQD4iajemFyBt4CN9J250hqzVCrRFU1YLNbb2ir/uOXkaLwCU0TrendXU/fISLeZPXyD/OTYCWte/XlXU/fIRPcLyrTFOmxy4zNAAAAAAAAAm1j5E0DTVxKJxOP/TaUSqZT8495jo/ZSnhF6yqM3yE9+Pn68zZ3ZWVljaMOrTAMAAAAAAGxe5a8BVA0rr23PzFx7LrKyds+h5g3PzhxsDq//j9f1hBEAAAAAAMDWUP4EUOdocf1GO9eXdGW65urMs6sx69eDrcbH40ePHj16dspPr/+s5AkmAAAAAACAzaoCi0BXQ9OHH4XHMpmx81PdT768a+r8WMYs/NGHan6mqfmQWcYmU1MDbU+9y32l5MOZHfVns+OfT5pZR2yD74GvnKIOLQXk24rri045W9QFtxdkwZqQ93LkWh3aq8vV61LX3HcxF3Rohw79puiUsx/0bnGaci3ozZm+V5A1hpfzKuS10qw+L4/R9r+WObPu1O4v3l9Sobul9v1gVoZq78vQ8h4vZ2hRh+p0zn1ezrmfydC9t2Ro27dezpt/KUN551TRx2hpt1dd7YJuyfu6mPu280Vd447vZeja33g597o7bfMIyNNoJaxDetwt6P5pZjXzMhTSB9e7PJiF5mRoSf/DS/CBzuh2mO16mdY778hQ0R2XirrGuW0ytOicYmb1elxa1rc/S+6d0VJIhmr0aO5vu3MZcKpzQmZW0PvT2dUh94Lk5HQa45Qys6Du2Lf0TYOT80fnVsPl5PQv0w5n00PuGe0UvK43MODm/L7UPfOS+VuxxqmkcrqH0MnpnCwFPVA4pcwsp0etUE6Gsu5Y5+00HfLb6QSd09Y/WQp6V+dLfibB3YqKV1eNbXcGH6c6v6DDTekNTc7XzV6dPiQAACAASURBVJzeOn9PO13Xuaz4o4TD6fP+6eBEnWOU90+xUreifOU/AZROjiQr/wb4pg8/Wn0n+9mplceAZqfG40OT5s7/mLUd73mmnNns1NnVkj3H2+SfzU6djZ8Yyzz5VwAAAAAAAK+DCiwCfaG/K9FvZrHe4U9OHumMVGaR56buU4MzJ4YmM5NDJyaf+LxjcOSJVZxnx+MnxjIW7jn38NOm1fWeny1n4adKNnWf6vnyxFjmuT/rGDzF+78AAAAAAMBrpYKLQKcS/V3RaCAQaG/vq8RDQU1tA+cGezoer90c7ug5NzGw9tM5bQMT5wY7wo8KhsMdPYPnRp4p2dQ98tyfDZ6bGGhj+gcAAAAAALxeAkV3+Zh1SqeTX5w5ff65F8BX9qGg18O/HvB+hD0flD8WnNOrzyy5vzB0Fg9y1gD6LuRNDt7Uv7jVS0N4awDpXz2bub+q1cu22MFS1wB6Xy/lM1vqGkDvlboG0IFFWXDnr/QaQG96OWv14iz3qrAGkPO7WX8NoPqbMlSnQ9VYA6jpn72cdw7LkLMGUK1e4Sjgng/VWAPIaYyzBtCP7tC+5hpAP/tfX92vn59w638udRWEUpvvrAFUoxfMWmMNIF2wqDuhswbQ/C+86nINMjT7ax3SZ5+Z3dMrujljSMlrAM3rTfDXAHrg1Kjb6a/L5q0+U9KyO35BZ/ELf0kCL6czzvvt1CHnuGdLaonPOUYlrwFUcmOcXZ0rda0if4ULM/s/GzbFmHz5P3sNXXMrXqjkNYBq5JKJpa8BtNQoQ8t6XFrUpcxs2VkYUQ9ZOXesy+sz1xlDcu757kT9gqVx1nrzV88pbb0eP6ez00pbysfclXecwcevzlslp6SWrLG2jg5VYw0gp51rdAkddRpT8iVgxbm91RqTK/MEUCTSGR+9dKlYLE5PXxzujcVWP6/0Q0EAAAAAAADYsAr+BMzMnpoKujg83PtoJiiV6O+KBgJ9yQrXBwAAAAAAgDVUegLosUhnPD56aXr64nBv1eoAAAAAAADAmsp/C9gLpNPJL764cP65NYFisZZoNeoDAAAAAACAVrkJoHQ6+cWZC+cTiWcXgo71Hv/k2JHOTlaCNjMzuWyvmZnV6cWenAXs5vR6xmbWqNf5fqALvqnXMzazb4NyYS5nBd4deqmvd9zFyLfr6Dd6VWZ/4az9OmdO75a/W9JrirrLxTqrNn6wb9nJ+eN38iStvSRLLf4nJ6Xd6pIhZ71Dfw1FZzXEOb0idYOz5K3ZrUMytHvWK+iY3ytDjXdk6GZLidU5vXBxpwzddtY2N9t9Q4Z2XZeh+297OYN62el77+pS7nDmrKG4qfhLCXpBZ0VAf884q3XqAbTmnpczsE2H9Em9pN96WXvbq27mn2TIOe5LesPNbLtekfquXh960c3pLLrprx7tqNEjoVOdvwqmE3RCNW7XdZaSr9GxB+5doXNOOwtkhtx2Ojmd00i/MGONM9pZktNpp7+Op7OqqMO/RSltpWd/wdHgpljiuWx6K7yzzD8B9T51ytXPydCC+4ILZ6Xngl71trTVr8097v7JUvI6u6UJ6aPgb7vT7Z1NWOOs1Y1xVs72d5jTmGrcLznH3d+f3sL8JbVkjXcL6G2vdY5CqQs2O21ZYxF9J+b0QDdnyYt/l6/8CaD0SPvH/c+9/ivWe/z4sSNxZn0AAAAAAABetfIngKavPJ79iQ0Pf3KE174DAAAAAABsJpV95izV398V/bi9byTJO98BAAAAAAA2ifIngDpHi8Xi9PTF4d7Vl76nUon+rq5oIBAItDMXBAAAAAAA8KpV6AmgSKQzPjp6qbg6FzTMXBAAAAAAAMBmUfllxyORznhczQWdSVa8PgAAAAAAALgq9xr4F4iYHTazmFlqzb/dym7c0K9lBgC8yIZGzv3791cps37rLgD8hGySMRkAYNUck6swAZROJr+4cPp84tlXw1usd/hYtPL1vXob2uPXq9cOANg6NjRyVi/z7So1AgC2lE0yJnOfDABWzTG5UhNA6XTyizMvmvWxWO/w8WNH4p28Gn5FXdGL3tO/ycsFZOitQsHJ+W1QJs0FZNJF0/WZF3O61PaSEprZvrzcwKZsXoVu1ni/cLyvt31/Xh6k/cverm7MyuiOJhm61emktH3/JadCD96Wpe65U63192QoXy9D2W1ezoU3ZChXJ0PLjV7ObIMM1d+VoR9avJyLuhc61S3s8nLu1ber83tlKJSVoQfOqeJGA80yVCP7kZnZHn0G5mpl6PYBL+eP73pRMzu0RvwlKbiPABX15geXdKlSf11d60xHuaNkzY8ytKwPhLMJS3p4MbOQ7k4/vqNbonemmeX0gXAumwH3kprXB8IJuSmtqA+EU7BWXqnMzHK6MTU66RrtdLZdb0Kdd4mzgi7o3RW4275c0nGv0e3MumefswlBr595OUsu6CjonM72Ob3FzLKlNuYlK/kEDOpeUXB7RUh3UadgTt8vBd0Lbt2iDC3pGy1nw81tpzPWeV3X/d7hVOePyU6NzrhU8rY7J6CzW8zthM4mOMOLH3Vy+qeDs4H+TnM4NZaWsxot8VM6USfk37g5Y7KzgZt20C1/AijZF+hKPPcp0z4AAAAAAACbRGV/Asa0DwAAAAAAwKZTiQmgWKz3+Ccnj3RGmPcBAAAAAADYfMqfAOocveQuYQIAAAAAAIBXqtSVKl8onU6O9LW3twdWtbe3t/eNJNPpSlYCAAAAAACADanYGkDpkfZo/zOvAEulUpZKdSX6LTY8fSnOL8QAAAAAAABegcpMAD01+xOLxVpbW83MLl++nFp5L3yqP9puzAEBAAAAAAC8ApWYAEqPfLwy+xMbvvjZc68ASydHPu7qT1mq/+ORI0wBAQAAAAAAvGwVmABKnulPmclfeUU645emrT3an0r1n0nGR3/qK0YvBANONB+QUWe5pkVdyswe6GhLNqdC39SEnJw3dM4DVlShgk645FRmNq93WvMDuQl5b6/YW7o1b/0PyypU+797y2aF/l4m/eE3upSszcwsv1eG/uvHMvTGt17O64dlqHFOhpa2eTl33pChH96XoTp322VPMpv9axny2xnQxz1XJ0PObjGzP7XI0Lt/lqGi7kpZ3RIz2/eDDOVqZejuHi9njTyNbG6nDG2/7+Wc1wW3kIDeM0V9/axx90yhXocadM57Xs78bh3TY3luhwwtvOlVt9QoQ05f2uWeR3d1Y5Z1xw46w4RZTp9lIT0UuCmt6FxZdHVL3hXV24qCri7kNjSrCzqb4FTnq9X7c9HddmcrnIt4Vu9qv0vUODcimr9bnAqdxjgHyMxqdMFlXdA/erlSD+6mEtB7xunYfq9wCobypbTEuZ0w9+pf0CFv5HHbmdc58/64pE8WZ/zMuTmdneaEfE5jvPHTHQr8rVD8LXD2p3fcS16tt6QzxdxhxNlnzkjujzylHXZ/E5zj7gwFa1z6S7ro+F9F/XGpqspfBDr99WUziw1/5jzcE4l/Nhwzs8tfsx40AAAAAADAS1b+BND0lZSZtR72f9sVOdxqZqkr02XXBwAAAAAAgA2p6GvgAQAAAAAAsPmUvwZQtCVmlkpcSI52Osv7JC8kzCzWEt1Y8tnxs59+OZnJmJlZuKPnt8e725rWUWxq/PznY5MrxbxyJeYHAAAAAADYQsp/Amjlx12WOD2i1/dJj5xOmK39Q7GnTZ09emLs4eyMmWUmx4ZOnJ1aq9jsePzE0KPZn4fl4s8XLDE/AAAAAADA1lKBn4B1nhyOmVmqP9rel0w/OwuUTif72qOr7wk7uYFXgE2dHZo0s3DP4LmJiYmJiXODPWEzmxyKj886xWbHPx3LmIU7VotNTJwb7AibZSaHnp7bKTE/AAAAAADAVlOJNYAevuPLUomuaDQQCLQ/FAgEotGuRMpsrfeEPWt2/PNJM+sYHHn4m6ymtu6RwQ4zy3z5lZ6hmTo/ljEL95waePRTrqa2gVMrczupxzNApeYHAAAAAADYciqzCHQkfmn6Ym/s4f+mHnr4Qaz34vSlDUz/2OxXX2bMrCPW9tTHbcd7wv4MTdvAxMTExEj30wv5NDUfqlB+AAAAAACALaf8RaBXRTpHLxVPppNfnLlw/vLlh5+2th4/dvJIZ2QjS/+YmV2bedH8zOpMTiYzc81sI2s1z85cNbNw88Eq5a+cgA41FIsqdDvoTeTVmyx4vSZUQkvMLCNT2h5d8rbO+qZbX0GH/nV7rQpFF3JOzgM/19H/TbZmocdpi83vlaGGGzJ0q8VJafNvy9Cbf5Kh6+4pd2+3DO2qk6FrB2XIzN6Tx8G235ehnK7OzG6/IUN/PCRDb+tdbWY52eWtJi9DV3/p5dyx6EWVue0yFPR6mS2XNDjd3eFFi/oEdNp5Qx8gM8vrXb2pBPRoZqZHT7OA7jD5Bi9naFlXp6/JRfffa/L6MIXmZWj+PRnKbvOqK+iD++N+GVp0z3enEzboPfbAzRl0riz6LHNGCTNb1seoVneJkHtS5/XBdXaL23O9Gp3tWyz1rtBpTL3eLWa2WNJA4Zy2/j9sOm3J+/c9Wmn/lOocWTPTd3yegpuzrqScL59/HErcCLdYwDk9dUEnZci7/fQG86DuoDVuzqV6Lypb4u5rb1zSpfxLqnPtKHmsc6Il5/S2otSBwrmyOGeuvz9La0zQzekc95AumCv1kRKnMV5OdxOccjmnS7g70zkQTjv9w1fyRad8FZsAMjOzSKQzPtoZLzvPcxM2jxxsDptlrs7M2nrf1jU7dfbTocmMWcdvHz0XVMn8ZnbjhvuNEwDwnA2NnPv363mF8jJX5jlYANjiNsmYDACwao7JFZgASvYFTtvwJyfjnRt9zqfKps4eHZpc+c9wz+Cp7mcf9wEAAAAAAPhJKH8CKHkhYSnrv3DsJU4Ares3WrMzV8PhsFkmk7HM2NCnMz2nBrrX91jPBn8DtqEpt2vr/1MAeH1taOSsXuZbVWoEAGwpm2RMvl6lRgDAllK9MblSPwHrPbaBN7yX7UU/3npOU/fISLeZmc1OjX86NDY5dsKaJwbW8xzQuvIDAAAAAABsDeWvfhBtiZnZ5a/T5TemWh694X3y83He7wUAAAAAAH5qyp8Aihw5HjNL9X88kqzYHNDKa9szM8//XGrl9V2Hmjf8GpyDzeGq5gcAAAAAANisKvATsMiRzy7ax139/V3RfovFYq2trfJvW06OxtezUpB6GZd+fddqfDx+YixjHYNr/NSr1PwAAAAAAABbTwUWge6LdiUe/V8qlUqlUvKPe4+N2nomgJo+/Cg8lsmMnZ/qfnImZ+r8WMYs/NGH6gGdpuZDZhmbTE0NtD01A7RS8tGjPaXmBwAAAAAA2HoqtQh0pa3O0EwOxW3w1EBb0+pKzpO2xvxM2/Ge8OTYk+XMZqfOrpbsOd5WZv5qKzixoozsKOiYWW1Ahm4E5W8A9xe8trQFZY0/mqzvTb0NO4veJuzPycbojbPd/zHn5FzYKUPFX8vG5LY7KW1O95yF3TI0v8fLeeOADNUvydCuO17OhUYZWqqXoVl3KfqQPoDOob21y8tZl5WhrB66bu71ctbkZeiuPrhe7zSba9A535Wha7pL7NJH1swa9W4J6bP2Qa2XMx+Soek3ZajVfalh0BtCNhP36Aacju1cP91tL9TJUHBRF3N/sR1ckKGce5YpWT0UmFlBN2a7bkne3YSc7oSLeo85fd6vsVjqL+Dr9IXFqa7GbadzIVvWu6XgFHM55fS1vfQa824pJ+hcVpyczjlrZnp3emeYdzPhyul2+rvaO0Y6pK9vZmsMS5uIf8H1do3mDFm+oD72fk9z5PW1o6i3ruD0XX+vlNoJndHVuQdzNsHMPbqltrPE0aDk8VPnDLg5nfvPrHtwS2tMUDfGHyic457T55FzjLKl7uqSORWu0T815/Ln3Si6OUsdQiqg/AmgztFicbQCLXlGU/epwZkTQ5OZyaETk0983jE48sS73Fd/8hXuOffw06bukcGZo8+Xs/DTJdeXHwAAAAAAYOsrfxHoqmlqGzg32NPxeO3mcEfPufW8xr1tYOLcYEf4UcFwuKNn8NzIsyVLzg8AAAAAALClVOAnYMm+wGkb/uRkvHM9q/tsSFNb90Bb94DzB90jE90vLDgw0uaUW29+AAAAAACAra/8J4CSFxKWSvRfmK5AawAAAAAAAFBxlfoJWO+xzgplAgAAAAAAQEWVPwEUbYmZ2eWv0+U3BgAAAAAAAJVX/gRQ5MjxmFmq/+ORJHNAAAAAAAAAm08FFoGOHPnson3c1d/fFe23WCzW2toq/7bl5Gi84ktFby01xaITrdPBpWBAhZZlZCUqw7t1Y7K6lG9Bhw4WCiq0reDtlh9qQir07z56oELLX8hSZlbblVehO7oHf/NXTkoLZWVo+10Z+i+/9nL++g8ydHe3DN3c6+Us6mMblIfIAt4hsrlGGSro6vyct3bIUI1u5/VdXs598zI0Vy9Dt/XWmZlzqryhz4c3ZM+1kN46M8vpefs9euuW3cE+fUBXpzdvZr+XM+ge3M2j6P47SEAfC+c8qlnyq5SRkC649KaXMqS7U40efJb0GJJt8Kpb1idL9v9v715i48jye8//k0lSj1I9W67qNou20lfqO13ui7lzYQynWFdzkYvBjNSw0AMQWtSCDcyCAjdmcdHa0MvmphowxRUh7ZqLWtTlwiBgCbNKzAhiOQHfGcDo2zPTkp2yqXRXt9n11IMi8zELvpJk/n8ZERmRigx9P6sqnjzn/M+JE//MPIqM8FeaPt8b/oEYqkXpznSu84NpyhNQnPDifaym3o5UMCJ/itGZzEv1SNNiauWa+MgwqNtUH3v8Nv1jtCWnWsSyLd6qVJOqTXH4TsplJsaulq5qUh2jVOkw2/4gVYbRJ4vI8+INwq9VG5bd+XGqz2BywahE4dfSOaTun0riU4qopYlgIn+a0AOMRkx1ZKLJDie1XyQ+vOlpERkm2luVnjDxfiToC1j8jwyW94egIxnyK4qv4alNut1vAN25duHyrf3/W1tbW1tbc1889eOb9pJvAAEAAAAAAPRYXDeBBgAAAAAAQEp1fwXQpZvN5s0YIgEAAAAAAEAiuAIIAAAAAAAg49gAAgAAAAAAyLgYngJ22IMH3sPg7//Nz39mP743cynuLgEAAAAAACDEtAH04M7iz3/20S3/8V+7pn4cT3/psrGx8aJDAIA+Eypznj0rnznfRcupfUgnAPRSSnIyAMCSzMmxbAAdfhK8MP5eHN2lTqgZ/zy5OACgf4TKnMm1/PuEggCAvpKSnMznZACwJHNyDBtADxZ/trf7Mz4+9cMf2i9/eWtt7dB/m9n41O1f3Lx0vvvu+l0+asW6/w/Vus3hZtMrOumW2D/n1f2h/sUP5jW/1q8H3Db/MOeHYvafvn7uFT0sDXtFhf9lS7RZ+Z/doqFNt+jEU9Gkvep/lfztObfojDs4M7P1P3SLGv6lCzW5Jp77533DP+yDDdXmV6fdInGFxWtyPt/wS5+6h91eUYddTdpQ3S064ReZmVq7kSKpy8O37Zfef9stasoLXcTB/d5jt+hfXlVtynM6RZpythv+ShvY9qvJ2c7VonQ3/KVqs37SLWpGGsLwM9XdKf/cHHjTLdqWnzgG/Wl5dkJVFAb8Rei/MVpDLol6pGvGOpwOfmnePzdrsf+IvxORRkRCk28dVvMrisMnutNTLY7egMjJ8qCL0rwYgmoy4gD12nzeJ5c7djhXxIdTf04H5HSrifHLxHvHkPxcty3Stegu6uET9XSbOX/SciJJRn7rFwtbxymKogYj6onudKIQbUYr0j2qWGSjdf8UU+vTb1AfBfE+thU1J0eeT0F8D4h8Q2XxHpe07m8C/eBvPt3Z4blxv3nv3s2bN2/+4uq4ma398Mc3b968d6/ZvH9j3Gzt1s/+xrs7EAAAAAAAAJLT/QbQ/V+tmdn4jV/M7F3ec/5HV8fN7Je/3t3wOT9z7/aU2dpHP7/TdW8AAAAAAAAIKa7HwP/w+y2/7jr//R+a2dqv7u//5dKPp8zs1l+zAwQAAAAAANBrcW0AtbN/CZDt7QC1/gUAAAAAAAA90f0G0IX3Dv3eq+VvrZcA7Tj+FwAAAAAAACSs+w2g3d97fdp6i+edv7XuCj349S+77gkAAAAAAAARxPATsEs/vTFutvbRhQ+uLd7Z3fHZvQRof1fozs8/WjOz8fcudN8fAAAAAAAAwojjHkDnZ/5yysxs7dZHly9cu9Pyp7WPLuRyH3yQy12+ZWY2fvVH50U7AAAAAAAASMBgLK1cutm8/961n3x0a+3gTz+9PXXr8i0zW9v9Y+uT4l9iW7lctIpNv97Xss3TzaZXVPfrjdYbos2hvLt1uGFuo1t+0WtN1d03w253P3hzy43k34gm7fXfuEUbBbdo87Rq86vv+G2+5Rbl1dBtyz9H6/7+7dNh1eZQPUowDblyB9xVZrW8W/SNnE8R57cn3aIN2ebrz90iMYScX2RyZr724/zqRJQGzfyzyEyEWZNt5v2a/+oPQcfZL3LyBBSlOX99NuRba84/I4a+8KvJf69p+j1uvuMWbZ3xa72quvv2dVXqGa6p0m1/WsS5KY+eDfrHSKTWmpxqseojnxBb/tgH/RE2/dGZfH8XA+yQfPwDIZLPoMyf4hTbivRvlJHzZ+RlJj6CqTb1cvErilnZkm2e0MNIDf2Gq5aar+GfYmaW347SXdM/EqLIzOp+MCJOPS1D/hBqfq7rMNX+chL1OqRB0WbUBNrwZ1ucgOIjtEX9oCW6MzlA/4taIh8INVFRpZCoRzZanHqqRTDibTPy6SA+Qkd+70habE8BOz9z816zef/2T/d+5HX+0s37929PjY+Pj4+PT924ff8e2z8AAAAAAAAvQDxXAO07f6l1k+f8+Us3712KtwcAAAAAAACEE9sVQAAAAAAAAEinmK8Ailt1ZeHju6VKxczMCsXJD69OjI0EqFZe+fSTg3qF4sV2FcsLV+ZLbWoX51Znx7qLGwAAAAAAID3CbgA9WLz2819F7+69n94Mfiegoxs0ldLyfGm94+5MeWFmvlRprVcpVeZLdyeXFida94Cq6w+DRgIAAAAAANDHwm4A3f/VrVu3onc39eObFnADqLwwXzKzwuTc9YmxEbNqeeXj+eVKaX5m9MhOzrFqFbNCce767M41P7sVK8vTC6Otm0eP1ivG5T4AAAAAACD70noPoOrKJyUzK84t7v10a2RsYnGuaGaVu59VO1eb3f/F135FK62VD15aXiuZWWH03WQGAAAAAAAAkBZhN4Au3WyGcP/2jfGWyuM3fhrwmWDVz+5WzKw4fvjinLGrkwW5A7R7Vc/40Wt6xsaLZmYP1/cr7vwArHDx/QC3FAIAAAAAAOhnyd0E+sHitZ98dGtt9//Gp27/4ualwLf/8TZyRkbPmVUq64/M2m7cjM2urs4G76FwcfTRysLHyzu3DCoUih9enw1yk+lu6C23bb9oqNn0ir7jlpiZfTGQ84r+NecWveJ3Z2Y5v/SM26R9YW7Za/WG6O67j2teUXPUrfXKP4om7fm/d4u++o5bNOgGYmZ28plb9NZXblFeDd2+OuMW1f3FdGpLtfntSbfo6bBb9IdfqzbX33CL3vKn5dsTqs2nQ27R65tu0Z98odqsvu4W1f2l+9pz1eZXp9yiht/m7/yxf9cfnZl/Fpmd8TPIv/oH3cye5d2ib/x3iT+VS+L/elOVpseAPKkb/sw0/ZkZkAtGHMKmfwJqg4/dorq/0ur+KfbkNdmdv9Jy8v1IEAt7sO4WPfeHYGYilgE/8eqc3PATrzjf83Jamn6P2/4K1Jp+MCJOffia/tiH/CHoFSHiFER3YnS6VEUi2xQHV4x9Ww9cxOk3OiDnuhZpqnuvw5LwxyhWb/RF6K95cTqILGEy+Qz4uW5ApoJtPxNGzsmCaFN8NNUVReLV8ynarIl3cLnMxChERT3T4o0l8iESYxdzVpPzqd43RS1xYsqpFt2JepHzvEiSuk0RjfgUqXOy+N6RtEQ2gB7cufaTyy17Pzf+8qczwTd/bP/ynDY/z3p3tGBWebhetVAbNbu/9zq43menh8ry/PzBiyqV0vx0KcJNgTY2NsJVAICXXqjMefbs2YRajvr9GgAyJSU5GQBgSebk2O8B9GDx2gcX9nd/xqdu3793M9zuT/z27gz04cG9o3cuMTIrFOeWVldXV1dXl5YmiwUzK83PrLj3GAIAAAAAAOg/cV4BdOzCn1+EeOZ7KP5vwNooL0wvV8wKk1cPLuzZfQR8cW5x/2qfkZGJ2cVRuzJfqtz9rDrhP2fsuFBbbr8J/lIAyK5QmTO5lr9MKAgA6Cspycl8TgYASzInx3QF0IM77S78Sey6n+DP7iovzMyXzArFuUOPjh+ZWFxdXT3+W6+dm0Wr54wBAAAAAAD0mxiuAOrdhT8hVVdmdq/9WVoMekHPzj2GQl1hBAAAAAAAkG7dXQH04M7iB7mWC39uxHThz8joOdv9odcRO/fuOTfacXemvBB+92df8CuMAAAAAAAAUi/6BtCDO9c+uHD5o5YffTXvxXa353dHC2b2cP3oL7H8x4MdelV54cp8qWKF4txq292f6srMlStXriyUj5UE3mACAAAAAADoF5E2gNpe+BPrk75G3r9YMKssf3p4i6b86XLl0NPc2ykvTM+Xdi798Z7nvnOFkZXWjuwA7T0ubDzkc+ABAAAAAABSLPQ9gB4sXvvJRy13/Ln9i3i3fnaNvH+xsFyplOZnbO767NiIWbW88vF8yTrs/1RXZvZ2f9QPv8auThZKy63NW7W88PF86ejjwuKXbzZF6UAu5xU994u2ZY/iGP9wuxahOzP7u0G31WFzB/gf6nWv6Ju82otcf23IKzr3ypZX9Pl/FE3a09dVqefLN1Xp5gm36MlJt+jr06rNL065RQP+UlIH+SrFVAAAIABJREFUz+xXb7hF733lFv39O6rNQT+Yun9sBxuqzS/9+RRj/7U8RnV/ahp+0bo8Rk2/4pA/wJpf65F/0M3sj565RfdfdYuey91+USgS1t/7C8nkAFOlkZfFkaam4WYsM7PBp25Rzk3JVperovGKW7T5llt04lu3aHhTdbfl58+cPy0D8nxXOWRYVRTq/sEVC1ukFzMbcN/HVHrpcDb4yyzvB7MV9RpuMUCRBs1MHEDRZk3GKfKnsOUfWX34RF5SS1cGI9oUFfW4xVSLIj2ZMT32JXF6ZtQYxaGXjYpDL7oTRTrXPY90/9WGPH4i16lp0USi8LsTk2lR51OkVl1RJDS9zPL+ERRfj8TH3Q4iTYsuFZOmV4T61COWhF9N5+Rok6bfqqJV1G2qzwyRurOOHwySFDYJ3fn5we6Pma3dunzhVojqU7ebNy8FeuXIxPW59en5UqU0P11q+fvhx3nt3ud5f79n5xIhs8ry9JXlNq0W53af/DUycX3y7vRy5WjzVpy7HvqWQQAAAAAAAGmW4n8PGBmbXZqbLBb2/1AoTi4df3J7q/JaSZQeaX5icXVprljYb79QKM4tre5cDgQAAAAAAJAdYa8AuvDe1NRU9O7euxDq5SNjE7NjE7PiBROLqxMH/zs2u7oqXt2m/dnFsTAVAAAAAAAA+k/YDaDzMzdvJhIIAAAAAAAAkpHin4ABAAAAAAAgDmwAAQAAAAAAZBwbQAAAAAAAABnHBhAAAAAAAEDGhb0JNLpVz+VE6UDTLTrTcMueDKg2367VvaLP8+4O4G8H1ObgK+YGc9KvdabR8IpO+6Mzs9H/fssrqvv1BjdFkzbkB/r8hFu0Oaza/P2rbtHrT92ix7LNb/3Sr4bcoje2VZvv+DPz2G9Te+O5W/R7f6rf9GuZ+YvMbOOUW5RXS8kG/dJnebdI75R/1z+4n/txijaH3RPFzGzDX591PxOckG1u+dHU/DZ1nMPyQKTHgJsgzcyakUbR9NeSmW2/5hbVXnGLcjLOhn/mnvjaLfqy4Eci89Kmf1Jv+x8r9Fw2/EUoKuZkowP+EhXdNdQ7qqpofkVxbpp866/53emxi2DEAJsyTpFdRZy6TTGKpt+mmDE91UNiCH5F2aRK5iJOUWR6EfpFuk09MykS9b1DLJgOyUe8+9f8auIUk93V/HQtItGG/Dif+Z8Z9LSo1euPsC4/MInzPdqaNzmKfKS3AIualzSVeCM2Gb1ixO7EgRAzlkDm0W9/YqpFLOILgsmTWrx36MUiP9YliyuAAAAAAAAAMo4NIAAAAAAAgIxjAwgAAAAAACDj2AACAAAAAADIODaAAAAAAAAAMo4NIAAAAAAAgIzjMfAx2NjYeNEhAECfCZU5z549m1DLUZ+6CwCZkpKcDACwJHMyG0AxCDXjv202RWltIOcV1d0Sa8geN/LudV5Pc26j/7ZWF23+/aD7pektf4CPB9xIXq+r7k7+727RZt4dwqvn1VT/+s/colPP3KKaPGPW/YVwouYWnd5Sbf4/b7pF3/Xj1Ib8FVPzl9mwXGe/fMMtOvfELRKr2sze8Qf4d2+5RW/L+RQdimn5x9OqzX864RYVNt2i/++kW/SlnJbxp27Rln9N53/1gzSzP/PbHPKD+T/ktPxHv80doTJnKKFa/kLuADX9Kc35J7UoMlNvvAPbfpsqR1rOX72bYjL8g3vmK9XdM//Qb/oLOy9zyLbIrvKMEHL+m4AoGlBvHeoNVw1QXm/93F+EIk69d9kQFf0ivXJVj/7YGzLQmj8zYj6b/pIQ72JmJo6tmBZtK9L6FEMwedxVmFHHviMlOflzXSzGKM53OTMDkc7cYf897vkZ1V3eT+aiSKRWM2v4AxQJTX99UEs0ak4WbUZtUp0solF9OjTEW784N+UYRIbZ9rvTcaZoPiOtwMiR6DNadKhOB9mm+MIi2tRfc/SCsSRzMj8BAwAAAAAAyDg2gAAAAAAAADKODSAAAAAAAICMYwMIAAAAAAAg49gAAgAAAAAAyDg2gAAAAAAAADKODSAAAAAAAICMYwMIAAAAAAAg4wZfdAAvHb3l1vSLapbzis40RD3byrkVRYe/HsyLNr9fb3hFvxtwu2v6RT/Ydhs0s43TbjCv/fu6V7T9imjSvrvud/c9t6ghj9/rz9yib0+6Rf/ymmrz7U236Itht2hTHT0b9NdL3V8sebXK/NVp9sxPM/8sj9EfPHeLxBBEJGb20D8QkZ3zj9E/+d39t0/dIj3VT/yDe9o9G0yuCPu/T7tF/85f1ZpYS+kiZ7spTnl/YQ/4S9fMGv6ZO7Dl1xpSbQ4+9svO+t35C+a5vyTMbMsfgpjPplwSA6KiX0uvMlHa8Mt0nKq7SKnVzPL+G2DNX4GRTzERp/q8IIMRb+HyDFPHXQxQhKnzpzjuT/0sqT+5iVLxXqyPnohzyJ/r57LRvsnJml5PkWqpDCPWp8jJOki/VJwOIhKTWUuspYiTKdsUQzCdKKKuTzXAqG0OiJwc9aRWCS3q+6aoGPk9LuqiiBJJZPp08L9u9vr9vcNHlNjnOjCuAAIAAAAAAMg4NoAAAAAAAAAyjg0gAAAAAACAjGMDCAAAAAAAIONSfhPo6srCx3dLlYqZmRWKkx9enRgbCVCtvPLpJwf1CsWLTsWI7QMAAAAAAPSRNF8BVF64Mr28tztjZpXS8vz0QrlztZnp+UP1KqXl+emZlWo87QMAAAAAAPSX9G4AlRfmS2ZWmJxbWl1dXV1dmpssmFlp/vhOztFqFbNCcbfafsXK8uHNnYjtAwAAAAAA9Ju0bgBVVz4pmVlxbnHvN1kjYxOLc0Uzq9z9zN2hOag2u/9Trv2KVlorH39hqPYBAAAAAAD6T0rvAVT97G7FzIrjY4f+PHZ1slBartz9rDox0fZWPY/W21UzGxsvWqlkD9erNjbSRfsx2M7lRGnNLz3RbHpFz2SbJ/2Kp9wS+4N6TbT5yyF35XxtbjB/2qh7RcN1PxSzEzW39Ol7bq0n74gmrT7kFj097RZ9fUa1+XTYLfrmpFu0cUK1KeZFbN+ebKg2c36jA/5SGlKHyAb80t/707KlVq59LmcmWi3R4aA/hOcyzn/2D66Ylv/3lFv0hdyZFwdChKnOZ3kg/osf54acltv+eZQqTTnbDf9NMuefZTk31ZmZ5fyD0fBPlm2ZfDbPukV1v81TX7hFX35XdSdyiFiFqpY8WSK32fAPbtNvsyaXhIhTVMzLnFz3K4qTTJ5/VveLxfhELTMbEKPwKw7L02FTnGL+VG8n8M+XIrXW5LSINTjkz1hDT7VfJI6RXhLiPa6PiFUhTuoOU+Mb8FdvPdLSNZlDxNuKFi0n62kR8xmtyPSyj/TZxszEdyD/C1CHNtV7h19LvYvJUjFpOs6IbepU4FcUy1NEonNdtDNaL7OIWUISo4jaZPSK3UvpBpC3kTMyes6sUll/ZNZ2g2ZsdnV1NsH2AQAAAAAA+k86N4Cq6w/NrDD67rGSd0cLZpX9K3mCKq+VzKxw8f2RJNrf2NgIEQsAIGTmPHvWv8Slu5Zf4L/AAEB6pCQnAwAsyZyc1nsAxWrvhj8fJva7LgAAAAAAgPRK5xVAnYT6jVZ5YXq5YlaYvHr0B1/xtB9yy+1fgr8UALIrVOZMruXfJxQEAPSVlOTkzxMKAgD6SnI5uT+vAGr34632ygsz8yWzQnFuMcTlP8HbBwAAAAAASL3+vAIomOrKzO61P0thdn8AAAAAAACyJZ1XAI2MnrPdH2IdsfP4rnOjHfdzygti9yeG9gEAAAAAAPpFOjeAdh7GZQ/Xq0f+7j++69CrygtX5ksVKxTnVttf+9Nd+wAAAAAAAP0kpT8BG3n/YmG5Uln+tDwx23Lr5vKny5WWp7m3V16Yni91+OFXN+13qS6fOXyq0fSKvsi7NfPm1jKzht9j3q/3ZEAF+kbTrdn0671Vb3hFX51Qe5F//KzmFX3pH6v8lmjSfvc9t+ibM27RsBuImdmZTbfon193i4bcWTGTx2jbnzO9zMRcn/CDeSyzhYhTBDOsVq5tRaq4LdvM+0U1v7sTsk1h05/rIb/Nk1GnRbSph/CV36ZYZq/KNsV8poteMH4aafhnRGNItZmrRylqyhPwtftu0Vc/cIuevO0WDci8JEqHtt2i+gnVZrTuGuKUlnlJ5PJBOXZBLHnxRqwrCjotiVE0RF6SYxfJXLz1d3g/EsPwKw76tbbkv2xG+0SUk3O96S9CMZ1ixnQwYgj6H3X9U7Of6Hlza+liv82cfwjzItcNR4xGjE6kVjOr+W8Q9aj/1i+WvSjS3YmK0Y6syfypmtQ52Y9TpCw9hMgDjNamylpRx57zK4q8pMet3xyjUe/FkWol0V03PXYvpVcA2cj7FwtmVpqfWSjvXKZTLa/MzJesw/5MdedFHW/7E7V9AAAAAACAvpPSK4DMRiauz61Pz5cqpfnpUsvfDz/Oa/c+z/v7PTuX8JhVlqevLLdptTi3unvFT7D2AQAAAAAA+l9arwAys5Gx2aW5yWJh/w+F4uTSausvto4pr5VEafftAwAAAAAA9KHUXgFkZmYjYxOzYxOz4gUTi6sTB/87Nru6Kl4dvn0AAAAAAID+l+IrgAAAAAAAABAHNoAAAAAAAAAyjg0gAAAAAACAjGMDCAAAAAAAIOPSfRPoLBpqNEXpk7y7JTfo16vnVI+nZI+e0c26KP0/Xxn2iv7A7+4HX215Rf/86pDorn7RbfP079xav/9vRJP29m/cosevuEW/eUu1KfzBM7foixOqojjueb/opDp61vQXzLO8W3Smptp87m8miziH5Np87gdT84eg2xQpb9sv2pKnmDgBxZw99WesoXqzV/ziTT+Sb+Ru/3f8SfvKryVnRR33QPV7JSenu+GvmAE3n1n9tOzRXxZNcR49V23WT/oVxcqOquHHWfNnrO6f0WY24B8IkbJELTOrR/pHLtGdmeX8hS2K9Omw7c9Mww9Gn0CiokhZeuyiVIxPTIuZbclVEUGUTzxmJqdFf8oa9Bfhtr8C9bSIwyfoses3xxRJ4K1Bz7YgcrJ4d9BEJhwQH/Wjnil5f33qDBltEXaoJBJa5PXpV4yWskweCPH5U1PvHX4t8W6r24x2+CzqpIkiHUkSnwSjLSX92Vu8iUdeErrHRHEFEAAAAAAAQMaxAQQAAAAAAJBxbAABAAAAAABkHBtAAAAAAAAAGccGEAAAAAAAQMaxAQQAAAAAAJBxPAY+BhsbGy86BADoM6Ey59mzZxNqmX8GAQBLTU4GAFiSOZkNoBiEmvHPk4sDAPpHqMyZXMtfJBQEAPSVlORkPicDgCWZk9kA6rmcKnyj1vCKnubdml/m1L9h55tNr2jIL/rdcF60edavKPzja0Ne0dub9QgNmtngE7fo1d+oir/9I7doqOYWfU9+Wfwv59yijZNu0aCcyygTbbYlr2oQhTV/febk0m36pXl/DHXZ5qv+onjmj6Emxy56HPLj1EdBlJ72ix77RfqalDN+f1/6Nd90U4uZ2WN/Wrb8WmJ0ZrYtS9OjGfVtsHHCLco/kzX92R7wp7smp3vzHb83P6Hln/u15KJ/esotaviLULfZENPir94t912lQ5uiSJ/woqIYoJiWyG3K9Nkhu3qiveOYfAvQotZziXccM9uKNNV6dKJU1BPvtiY/GDyPeorpN8f06LAIY18xnbsMXakpp3rQz8mRz6MkpkU0qU4W3WikqY48uMjzGa1i5M+K0aZaS82J0sGAeN/s7dtKh7fUSG3qhZTEMQqoT94NAAAAAAAAEBUbQAAAAAAAABnHBhAAAAAAAEDGsQEEAAAAAACQcWwAAQAAAAAAZBwbQAAAAAAAABnHBhAAAAAAAEDGDb7oAF46DcuJ0mf+jtyznFvxdLMp2twacCsO192KX+XV5uCG3+Yf1Rpe0fee1b2i0+NukZk1/HX67Ltu0T+MiSaVnD+d2/KMGf3aLaqJIyvb3PIr5v0462qVqYon3KPXgWhz0C+SYaqxizZr6mywpt+lCEaMzsz8s8HEdL7ulz2R87Lpl4qlJGqZ2Rl/gMN+raeyzTflpJl1Ovw9I+PM+Zkp5x/BgZpqs5H3i/xDOPhYtdn0K2697nc35LeoF8wTt+jr19yiAZletsVSE6eYjHPAP7h5P5imf4B0jyLx6hwiBhEtZelSMS36vUMY9OdzW/5To54Zj3h30CMQ3T33j7v4VGBmYr1s+0XiyFrUtSSmpY/o2VaFUVevqCeCEUX6k5R4C9BjF0Q9UaQnLFosHQ5f1DM3GhVM1MFHPUSqQ7FgdHdJvHdEXzHh27NOmTCayMdIUFnCL9KR6A8wicrEewUAAAAAAAB8bAABAAAAAABkHBtAAAAAAAAAGccGEAAAAAAAQMal/CbQ1ZWFj++WKhUzMysUJz+8OjE2EqqF8sKV+VJxbnX2+A2BywtX5kttqrR/NQAAAAAAQJ9K8xVA5YUr08t7uz9mViktz08vlMM10XaLx8zMqusPuwgOAAAAAACgX6T3CqDdvZvC5Nz1ibERs2p55eP55UppfmZ0aXEiwGVA1fLCtL/9Y/ZovWJc7gMAAAAAALIvrVcAVVc+KZlZcW5x7zdfI2MTi3NFM6vc/azaqXZ5ZWFG7v6YlddKZlYYfTeWeAEAAAAAAFIrpVcAVT+7WzGz4vjhi3PGrk4WSsuVu59VJ/xrgKorM9PLFTMrFOeuj685+0A7PwArXHw/3C2FujfUbIrSWi7nFYlDlZNtioqyO9Vmw986/DzvFr1xKu8Vnf47tRf55v+67RU9/DO31hu/E03ar//ULXo+7BcNqTa/OekWnX3qFq2/qtqsuYfIhvxD1FBNqlJx1AfUilB7ydt+mY5T9ChW9WnZaN1v86kfpzgKZjbot5lXExqlQR2MCFO3+cyv+dwvOinbdE/avtL0D1NTrEK5CJtuIrT8lls09LVq85n/VjbgH4n88yiRmFlDrN66W1SX/+Q04E9azZ8xTaxQMQQRiZk1/DNCjK8uc0jOD1TUE5FoagjypBaFeoCCGLt47xD0tIghiHTdYXR+xaZfUedkQQSjD9/LTE+MKBVHUJ2curtIFXVeEueRiiRKpcREOo+SEqnHJMKM3qY4ur2dzw69RTruUVNydOk6WbqW0g2g3Z9njR/9cdbI6DmzSmX9kZncuNm/X3R5TfVQuDj6aGXh4+VSxcysUCh+eH025E2mAQAAAAAA0i6dG0C7l+e0+XnWu6MFs8rD9aq5GzUjE4urE8F6qCzPzx/8rVIpzU87TwyTNjY2wlUAgJdeqMx59uzZhFru/b8sAkAKpSQnAwAsyZyc1nsAJW3nEiOzQnFuaXV1dXV1dWlpslgws9L8zEqnewwBAAAAAAD0kXReAdRJ59+AdbD7CPji3OL+1T4jIxOzi6N2Zb7U4R5Dx4XacvvX4C8FgOwKlTmTa/n3CQUBAH0lJTn584SCAIC+klxO7s8rgLp+dtfIxOLq6urx33qNjQd8zhgAAAAAAEDf6M8NoOS8O1qw3SuMAAAAAAAAsiGdG0Ajo+es/TbMzr17zo0m+6iurq8wAgAAAAAASI90bgDtXojzcP3oL7H8x4OFUl2ZuXLlypWF8rGS3mwwAQAAAAAA9FBKbwI98v7FwnKlsvxpeaL1Pj3lT5crZoWL73e5PzMyes6sYqW18uxY622AqiuflMysOB7yOfBhDDRVadN/IvHJhltzWz7H+O3nda/o8aC7A7jpF5nZmaYbzOOcG40Y+jv/47bo7rf/1i06+dQt+vYt0aQN1dyijdfdolpetfmGH8x/fdstysslccaPs+4f90HZZsOvKIKRTdpwwy0Sa/653ILeirRBLQ+R+WHaKb9Mn2KP/S5P+202/SJxZLXv+qvlKzkvzyN1p5fEFyn994WjmnrFiJPFnzWRyc2sMewWDfiJsH5GtTn8lVv07Tm3qHbSj0Qe3Zr/2SHvvuFYXS6JZqQFM+h3Z2Zbfpw5vXx9YmZEatVjFxUH/USxKT/Bbfs9ijZFLZNx1qKe72rS/CJxhumlK2qKpSRmzMye+zlExKnzvHgvFkW6za2o7ywZEH3ofk210GR/0ZKPfltJRAI99s0ajPoGkSJJzHVqjl8Gjs+LldZP6CPvX9x9JvtCeecyoGp5ZWa+ZHHs/5iNXZ080rxVywsz08sVs8Lk1QT3fwAAAAAAAHotpVcAmY1MXJ9bn54vVUrz06WWvxfnFlue0F5dmZlerlhhcmkxzHPbzUYmrk/enV6uHG3einPXw7UEAAAAAACQcmm9AsjMRsZml+Ymi4X9PxSKk0vHn9weufmJxdWluWJhv/1CoTi3tDo7xvYPAAAAAADIltReAWRmZiNjE7NjE7PiBROLqxOqhbHZ1VW//sjY7OKYaB4AAAAAACADUnwFEAAAAAAAAOLABhAAAAAAAEDGsQEEAAAAAACQcWwAAQAAAAAAZFy6bwKNFicbTa+oOZCL1ubputvma36Rmb2ac0v/Tb3hFb3it/n0j0Vv9vo/ukXDj92if/lT1ebzYbfolU236OlJ1Wb1dbco70+nmmjpVM0tep5XFWv+ejnhHj17LreLG36bz/xgTtdVm6LDTb/MX5tmZjk/Tn/opk+wQb/Hp36c9UiRmFwwYlpOyGnxl5Kd8St+LedluOPKjpi3YpaT090Uh2nILco/k22K09PvrilPwLqfmob8JPn0LbeoJj8dDPor5plIkvKI5/1ssO3PmD7fBZGyBqK2mffXUl0ePtFj5LEP+cFsRf23P9GhOLbiHcdk/hQfQ0STm/LtT0y1KBKrxcyG/akWOVl8KjD5LiDeO8RBN7MtOTOIk84hkT/29b8MDD0dn1wCiJav4REfz3oYRVy4AggAAAAAACDj2AACAAAAAADIODaAAAAAAAAAMo4NIAAAAAAAgIxjAwgAAAAAACDj2AACAAAAAADIOB4DH4ONjY0XHQIA9JlQmfPs2bMJtczjUAHAUpOTAQCWZE5mAygGoWb898nFAQD9I1TmTK5lcjIAWGpy8ucJBQEAfSW5nMwGUK815D83DzSbXtGJhlv06nZDtPn1kPtDv7xf6/NB9fPAc9t1r2g7547wdM2N82RV9Gbf/MAt+uKcW1QbUm1u+Wt/2y8680y1aa/L0kgG3MNuj/0BDqsVodT99Tkk29zy18urtSi1zMwfup1yF6BtimVtVvMHKLo7Ice+7bcpznf/XLdnUadly+8uL6qZbfoVf+8XvSLbFBVTpRH1bXBg2y1qyrHnRRoRR3BTtvnULXrq58/B525RU55HYoANsXrlghEVc37FpjxZtv1R5P2Tuh71x/E1vzuRyc1sO9LY9RkmsqvIBvojiigUccqlpMY+6LcpRjco07UYe10H6ov2fitXhCKWp3gHt07vAugdcZjE+R758Pnd9cm7NHCUXrqkuo64BxAAAAAAAEDGsQEEAAAAAACQcWwAAQAAAAAAZBwbQAAAAAAAABnHBhAAAAAAAEDGsQEEAAAAAACQcWwAAQAAAAAAZBwbQAAAAAAAABk3+KIDwCFn6s0ItepyH+/1WsMrEp39D1tbos2ngzmvaLDptvp2o+Y2WBe92T/9d27R8HO36NRj1eaAP/hT/tAfvK3a3M6r0mjEMTrpT5peRqLiVtQhNNwVYeLYRlnuO236a37YXe8denzut/lMTouoOOT3J87aV+QQav5U5/yKW34tM3vdj/NNv83fyGn5EzkKs7T8A0RepTqrn4jUqBxaY8gP5plb1JRtisM79MQtenzWLRqQObnhB5Pz15KoZV1kAyHvNyriFKeYrqjalCeLyJ9NUaSaVO9xqjvZZrRjJIZgcunW/TIxOtmbStdiWsRCMjlAUXFbn9GR5lrMmMkBvuzEzEQ63/UqjFZPn0e6NEIkqaIHF23s6Gv9snQ7eHHDSMcHcAAAAAAAACSGDSAAAAAAAICMYwMIAAAAAAAg41J+D6DqysLHd0uVipmZFYqTH16dGBsJ1UJ54cp8qTi3OjuWTPsAAAAAAABpl+YrgMoLV6aX93ZnzKxSWp6fXiiHa2K+lGT7AAAAAAAA6ZfeDaDdvZvC5NzS6urq6urS3GTBzErzMyvVQA1UywtX5PZPl+0DAAAAAAD0h7RuAFVXPimZWXFuce83WSNjE4tzRTOr3P2s0w5NtbyyMDMtdn+6bB8AAAAAAKCPpPQeQNXP7lbMrDh++M49Y1cnC6Xlyt3PqhMT7q16qisz08sVMysU566Pr7XdB+qm/S4NNZqitJZzi4YbbtGTvNrIe2Pbrfn2tzWv6OtTedHmW0/rbjAn3DE0T7kNDmyL3uz0N27RN99xix6/qtoccoduA/5UD/lFZrbpz9lJd8LsudyGbfpLQgRTk21u+6WDfpsiEpMDbPgVRSS6ohi7ns+8f/6JemJazCznt/nEXxIiEWxG3Zl/6lc8oRKPGsKmfxTektPyrVww6dFQqc5ycoxum0OyTf9kEd0N/6tq82nBD8Z/n8/7iXd7WHUnssGAv5bEG5yuGC0Sk8m85h93cTroHkXK0oMTeUksQD12USimWgxBtykq1qOmAjEtW36u092JsUc7CrpU5HLRnSY/LimRe8w+MTPRJi2Jqc7E4VNnZ9RE0SefNXot29OiR9cv58oLPEYpvQLo0Xq7/RmzkdFzZlZZf9ShfqE4Obe0OOve0Lnb9gEAAAAAAPpHOq8Aqq4/NLPC6LvHSt4dLZhVHq5Xzd3cGZlYXJ1IsP3jNjY2Ar8WAGAWMnOePXs2oZYBAEZOBoA0SS4np/QKIAAAAAAAAMQlnVcAdVJZf2SW1E16wrcfasvtqwjxAEDmhMqcybXMP0wDgKUmJ3+eUBAA0FeSy8n9eQVQux9v9VP7AAAAAAAAPdSfG0AAAAAAAAAILJ0bQP7DuHYe33VutLvffyXdPgAAAAAAQIqkcwNo52Fc9nC9euTv/uO70tU+AABWwpE7AAAgAElEQVQAAABAeqT0JtAj718sLFcqy5+WJ2bHDv5c/nS5Yla4+H63F+gk3b6Qk6WDTbfo8aBb9dVaQ7Q50HQb/fpU3it6NqQife1dt81vfue2mf+f3Di//oHozd48ulN34OlrbtHgtmrzpD++L/02T2+pNt/yN1S/OeEWDfkH3czEIAb9w74tt3ZFxZo/LaLIzPL+KFQwcuwn/NK6PpHi1pDdiSN4yp/qTX9a9JKo+0VqxlST6ji457PZN3pJyB7TIydnW02cP/ymXp/+oRcVG34OMVOHcOuM36b/EaAuj9+Av7DFyaKnRVQURTUZp+hQDKEp86cYxYB/FBpymanj7hfppRutTS3awRXvOGZWE6eDX0u84+gTWi0zWVEQ60W8g+s4o71t6n/UjTxAhNbbjygAEEpKrwCykfcvFsysND+zUN758l8tr8zMlyym/Zmk2wcAAAAAAEiNlF4BZDYycX1ufXq+VCnNT5da/l6cW5w42J+prsxML1esMLnU+tf42gcAAAAAAOh/ab0CyMxGxmaX5iaLhf0/FIqTS6utv9hKd/sAAAAAAADpkNorgMzMbGRsYnZsYla8YGJxdUK1MDa7uurX79g+AAAAAABA/0vxFUAAAAAAAACIAxtAAAAAAAAAGccGEAAAAAAAQMaxAQQAAAAAAJBx6b4JdBYNNlXpibpbLIoiG/Lb3M6rirkNt+idf1fzip684dZ68h3V3fZJt+i5XzS8pdp8ctot2hpyi4bqqs1nfsVGzi0abqg2m/4m7VP/9PV7MzMb9HsU3W3JRnP+8hRFA7LNAb9iTcynPFGe+Av7hD8teuyb/qSJOMXocnqq/aITfptPZZvbIk6/ln7/kOdKiuRkoPUTbtHAtl/kZkEzeZY1/RxSe121OfyFWzT4XbdoaNOPRP7zkFi9Db9iXk71tr+emv76zMv8KRKvOJHEEDq06RMzZmY1v0fRm24zH+kjg5hqk8lc0DMm2ow21ZqYlrrfnQ5ErOtICzB6mzrrigECAF4eXAEEAAAAAACQcWwAAQAAAAAAZBwbQAAAAAAAABnHBhAAAAAAAEDGsQEEAAAAAACQcWwAAQAAAAAAZByPgY/Bxob/UHQAQDuhMufZs2cTapl/BgEAS01OBgBYkjmZDaAYhJrxJ8nFAQD9I1TmTK7lLxIKAgD6Skpy8ucJBQEAfSW5nMwGUK/Vcqr0VLPpFT0bdP+h2q1jZmYn627Rl6fcaP7wD2qizWbDLcqtuW0Ov+NGOvxU9GYD/hDOfOMW/e67qs2tYbco74/uq9Oqzbx/JAb8oifyLBzygznhT8t2XrVZ9xfhln85xGm1ItQoxJIXM6YrCluy2gl/PsW0DMs4a36pqPc86pUn0eYzJ6fldX9anvgVX5HT8qxPLq1pyjhzItf5J2BTnoANP/mINnWS3HzHLco/d4sGTrlF+m1lwJ+WQX8IW0OqzZw4j/xFKIp0qajXkG1Gy0vRaml67CKhiYp67Go+/cNX16lALLVIs6Yrid70mo+d+FRg8kBEnjDdIwDgJdEnn9ABAAAAAAAQFRtAAAAAAAAAGccGEAAAAAAAQMaxAQQAAAAAAJBxbAABAAAAAABkHBtAAAAAAAAAGccGEAAAAAAAQMaxAQQAAAAAAJBxgy86gJfOcEOVPh5yt+TOPqt7RV+ezIs2X9lyu/z9Kb/iP4gmrfl9t2io3vSKvn3HrfXaQ9XdP/wnt+jJq27Rmceqzaen3KJtf1a+PqnabOTcInHch+SSqPmbtNt+0aBu04/zpLvK7KnMFjn3sFveL6rLLehtP06/RJdZzS8Sh0+MzszE6bfptznotylHYP4hUkMQk2lmQ1GDETajVuw1PUK/tOmvXlFkZgPbUYMRbforu+kvUBFnh1nxM8yAX6TPowFZ6pK1muLw+UU6EnGWRSY61JMWjWgz8uAiD0EciGhj128r4v1IiHzQRSw6ELU+/VriDa5jjwCAlwRXAAEAAAAAAGQcG0AAAAAAAAAZxwYQAAAAAABAxqX8HkDVlYWP75YqFTMzKxQnP7w6MTYSV8XywpX5Upu6xbnV2bFuogYAAAAAAEiTNF8BVF64Mr28t4ljZpXS8vz0QjmuitX1h3FFCgAAAAAAkGLpvQKovDBfMrPC5Nz1ibERs2p55eP55UppfmZ0aXFCXAYUtOKj9YpxuQ8AAAAAAMi+tF4BVF35pGRmxbnFvZ9ujYxNLM4Vzaxy97NqDBXLayUzK4y+m9AIAAAAAAAAUiKlG0DVz+5WzKw4fvjinLGrkwW9AxS44s4PwAoX3w90SyEAAAAAAID+ldKfgO3+PGv86I+zRkbPmVUq64/M2m/cBK74aL1iVrg4+mhl4ePlUsXMrFAofnh9NthNpqN7ls+J0tP1hldUH3Arnqg3RZvfnnC3+d7arHtFNb87M7Pv+T3m3ZLhDbfot/J3eO/8g1u08cdu0S//VLX55rdu0dNht+hETbX5XJxP/oTJibYtfz6FnFoRNuyXPvO7y8s2VaE/wpoc/KDfqHuemJ10F3WHHrf9/fBNuVUuBjHkD+G536YYnZlt+/01/KJTstEnfjAn/CHImbZTcsH0i6Y/pTm/qCnfWnP+xOU33aLt11SbQn1IhOKWDMijO7jtd3fG700vCXG+i6OgmxTHSFYU1ChEdzpQX+Q4ByLNp6ZTkyfy2OtRj3v85GFoJPBvqdEOn14tvZ40AEAqpXMDaPfynDY/z3p3tGBWebhetbYbNYEr7rywsjw/f/CSSqU0P12KcFOgjQ1/YwMA0E6ozHn27NmEWuZLEQBYanIyAMCSzMkp/QlY4nauFDIrFOeWVldXV1dXl5YmiwUzK83PrIh7DAEAAAAAAPSbdF4B1In4DViwiruPgC/OLe5f7TMyMjG7OGpX5kuVu59VJ9Rzxo4KteX2RfCXAkB2hcqcybX8+4SCAIC+kpKc/HlCQQBAX0kuJ/fnFUCRn921V3FkYnF1dfX4b73Gxjs/ZwwAAAAAAKC/9OcGUHLeHS3Y7oVCAAAAAAAA2ZDODaCR0XPWfhtm594950adH2hFrnhY5CuMAAAAAAAA0iedG0C7F+I8XD/6Syz/KV+hKlZXZq5cuXJloXysfqh9IgAAAAAAgH6Q0ptAj7x/sbBcqSx/Wp5ovU9P+dPlilnh4vvu/kywiiOj58wqVlorz4613gaouvJJycyK4yGfAx/G9zeet/7vzgPeur/J08bGRpeN9CCSM36tI0XBg/kjv+g/pGlaLE3BdB9JqoJJTySpCiaTSzcJ31lstv5v9o5gPVIkf5JMMOmZllQFQ/JJKJJUBZPJpZuEH/5vBzk5k5PGwk5/MByjhCJJVTCZXLoBpfQKIBt5/+LuM9kXyjtX81TLKzPzJdP7P0Erjl2dPPIqq5YXZqaXK2aFyasJ7v8AAAAAAAD0WkqvADIbmbg+tz49X6qU5qdLLX8vzi22PKG9ujIzvVyxwuTS/l+DVRyZuD55d3q5cvRVVpy7HuYJ8AAAAAAAAKmX1iuAzGxkbHZpbrJY2P9DoTi5dPzJ7VErjkwsri7NFQv7LysUinNLq7NjbP8AAAAAAIBsSe0VQGZmNjI2MTs2MSteMLG4OhGl4t7LZhfHOr4KAAAAAACgr6X4CiAAAAAAAADEgQ0gAAAAAACAjGMDCAAAAAAAIOPYAAIAAAAAAMg4NoAAAAAAAAAyjg0gAAAAAACAjGMDCAAAAAAAIOPYAAIAAAAAAMg4NoAAAAAAAAAyjg0gAAAAAACAjGMDCAAAAAAAIONyzWbzRcfQ9zY2Nl50CACQZWfPng3+YnIyACSKnAwA6REqJ7MB9ILtvCmGOmZeO102kp5IUhVMXJGkKhiOUUKRpCqYTC7dHsjeEWRhpz8YjlFCkaQqmEwu3aRlctJY2OkPhmOUUCSpCiaTSzcgfgIGAAAAAACQcWwAAQAAAAAAZBwbQAAAAAAAABnHBhAAAAAAAEDGsQEEAAAAAACQcWwAAQAAAAAAZBwbQAAAAAAAABnHBhAAAAAAAEDGsQEEAAAAAACQcWwAAQAAAAAAZBwbQAAAAAAAABmXazabLzoGAAAAAAAAJIgrgAAAAAAAADKODSAAAAAAAICMYwMIAAAAAAAg49gAAgAAAAAAyDg2gAAAAAAAADKODSAAAAAAAICMYwMIAAAAAAAg49gAAgAAAAAAyDg2gAAAAAAAADKODSAAAAAAAICMYwMIAAAAAAAg49gAAgAAAAAAyDg2gAAAAAAAADKODSAAAAAAAICMYwMIAAAAAAAg4wZfdACZUV1Z+PhuqVIxM7NCcfLDqxNjI3FVLC9cmS+1qVucW50diy2Sw921bTt0+4kG04tpqZZXPv3koF6heNGp2ItpCRZMqGnpMpjl0k41VS94+4lG0qNpOdLGzPRypTC5tDhxrGri0xIskt5MS/Be4hhst02RkyMHQ04mJwePhJz8UuXk9CTkboI53CM5eacaOVkFQ07WkZGTw/YST07mCqBYlBeuTC/vHQwzq5SW56cXynFVrK4/TDyS1ibaLsEI7SccTPLTUl6YmZ4/VK9SWp6fnlmpdtN+wsGEmJbowVRXdoLZ/8NOLMcrBm8/4Uh6Mi1HQ/t4udK+KPFpCRpJb6YlaC+xDLbLpsjJXQRDTiYnk5O7jCSbOTk9CbmbYFqbICfvVyMnt0dODoCcHLaX+D4nN9G1v/2rP//zP//zP/+L//y3j5rNZrP56G//81/s/uVRLBV3XvdXf5tcJHse7bbgdBeq/aSDSXxa9qr91d/uvWq/4uFeezEtgYMJPi3Rg3m086pDwfzVX7ixBGk/6Uh6MS1tQ+tusElH0qNpCdZLLIPtsilycjfBkJPJyeTkLiPJZE5OT0KOY1Dk5DbVyMlHkZMDICeH7SXGz8lcAdS16sonJTMrzi3uXYI1MjaxOFc0s8rdz45ugUepWF4rmVlh9N2kItmpXV5ZmJkW/6gRrv2kg0l8Wg6qze5fWrdf0Upr5eMvTG5aAgcTfFqiB2PlT5crZoXJ663BzF6fLByJJXj7SUfSk2k50oj7rxrJT0vQSHo1LYF6iWWwXTZFTu4mGHIyOZmc3GUkmczJ6UnIXQ+KnOxVIycfQU4O0gg5OVwvMX5O5idg3at+drdiZsXxw7/QG7s6WeiQq4JW3LksrHDx/Q6/8IscibVcH1gozi3tZMvu2k86mOSn5dF6u2pmY+NFM7OH69UI7ScdTPBp6SIYG5tdXV1dPfoj2ZHRc1HbTzqS3kxLaxs7bybFyclCF+0nHUmvpiVQL3EMttumyMndBENObhsMObltJOTklycnpychdxOMkZPbICeTk8MF09oGOTlsLzF+TjZuAt09L+WMjJ4zq1TWH5m1P5yBKz5ar5gVLo4+Wln4ePc3nIVC8cOWzdwuI9m1fyOp8lr3I006mOSnZWx2dXVWhRil/aSDCT4tXQTj2E1fB9vXwdtPOpIeT0t5YXq5Ylacm31/fWY5evtJR9KraQnUS4xrgJxMTg7ePjm5bfvk5Lbtk5NDDbbLdmJPyDEMipx8CDmZnBwxGHJyhF7iXQNcAdSlNufQrndHC3ZozzlixZ0XVpbnW+7gVamU5qevHL7pU+RIzMxGJhZXF2flbcRDtZ90MD2alnZ2L9Pb26bt3bQECCb4tMQcTLW8MLOTQj+cOBxKkPaTjqS307JzP8bC5JLzcJDeTUuHSHo1LYF6iXENkJPJycHbJye3bZ+c3LZ9cnKw9uOJM/aE3E0wZuTkEMjJbZCTD5CTo/QS86nBFUCpt7PjZ1Yozu1uBVarK59+vFyqlOZnRts9N++l8IKmZe8HmB+mYdrbBNPzaWl5bmFhcu76hJNCe0BF0rtp2Xszuf7CF0iASHozLdnLYNkbUSzIyeTk4JGQk9siJ0eQseHEiJxMTg4eCTm5rezmZK4ASlhl/VF3FXcfDNd6W7ORkYnZ8Dd9ihxJEu13HcyLmZbdKwULk1cD5+/kpqVdMLFNS9BgqusPC4VCoWBmVlme/3jh2JM/u2s/nkh6Ni0xvK3FNC1BIunNtMTTS4zpi5zc/YvbISeTk4NHQk5u62XMyelJyN0Ek0T75ORkgiEnk5ODR5LhnMwVQAkLdN9wVXFkYnF1ok352HjRSqXK3c+qE8FOosiRBBSq/a6DeQHTUl6YmS+ZFYpzYfZiE5oWJ5jYpiVoMCMTi4s7HVbLKx/PL5eWp2101buUMnz78UTSm2mprszE8K8acUxLwEh6My3x9BJj+iInd//idsjJ5OTgkZCT23oZc3J6EnI3wSTRPjk5mWDIyW0jISe3leGczBVAfWvnJ39J/3tF30lmWqorM1fmSxUrTC4tBsraSYoSTPKrZf9ZhKVPgv/rxouOJMZp2X2MQAouau0+kt7kluxlsOyNKBbk5LbIyW2Rk9siJ0eQseHEiJzcFjm5LXJyW/2fk7kCqEv+vbd3ftF3btRZW5ErHnaw4RdTg65Q7ScdTCexTkt5YWa+VDErTLb5HWavp0UG08mh7eEEjtG7owWzvfuXBW8/6Ug6iWNadp/OaJXl6StHHyOw+7fi3OrsWPLTEjiSTpJeLYd6ibF9cjI5mZy8h5xMTg4r5pycnoQcX5sucjI5uRNyMjk5rPg/J5txBVD3vHtv+3frDlWxujJz5cqV4zcbb3O8I0cSUKj2Ew6mZ9NSLS/s/CtCcW61/RtJD6elYzAhpqWLYPxeDgvefsKR9GZagkp+WgJ60avlcC8xDpacTE4O3j45uW375OS27afnJOoimF7n5PQk5G6CCYicTE7u0Mth5OS2yMlte4l3sGwAdWvk/YsFs8ryp4cPXPnT5Yq1PncwYsWR0XNmZqW1I+ti78b24wcblJEjCShU+wkH06NpKS9M7z4g0L+GtGfTEiCYENPSRTBeL7s191NV8PYTjqQX0zIysbh63NJkwcwKk0urq6t7/5iQ9LQEjuTFrpajvcSYMcjJ5GRycmtNcjI5ubVej3NyehJyjIPqLubeBENObh8LObldJOTklygn72ADqGs7B8RK8zML5Z1duWp5595SHQ5HsIpjVyePvMqq5YWZdnfZjxxJEiNNOJgeTMv+HcI6XEPak2kJGEyIaekimDa9WHX3dnut3QRvP+FIejMtQSU/LQG9sNXStpcYB0tObtt+epYTOZmcTE5uJ5s5OT0JOcZBxTLY9CwncjI5uU/Po/ScRF0E8wI+J5vlms1muBo4rrq76XzY4R8QVldmppcrRzJTkIr7VY+/bGn/eXFdR9KqvHBlvtT+94/BAu5NMAlPy07HvtbaiU9LiGBCTEvEYMzciArFucP/7BJ8ZhKOpEfTcrSdlZnp5crxl/RgWoJF0ptpCdpLqPNIIyeTk8nJZuTkY+2Qk8P0EldOTk9C7iaYVuRkcjI5mZzcvzmZK4DiMTI2uzQ3WSzs/6FQnFwKcjCCVRyZWFxdmisW9l9WKBTnllbbrbzIkQQUqv2Eg0l2Wspr6o2km/YTDibEtEQLZsfY7LFeJueOX3QbvP2EI+nRtATUg2kJGEhPpiVoLzEOlpzc/YsjxEJObts8OZmcHDyQTObk9CTkboIJiJzcPhRyMjk5DHJywp+TuQIIAAAAAAAg47gCCAAAAAAAIOPYAAIAAAAAAMg4NoAAAAAAAAAyjg0gAAAAAACAjGMDCAAAAAAAIOPYAAIAAAAAAMg4NoAAAAAAAAAyjg0gAAAAAACAjGMDCAAAAAAAIOPYAAIAAAAAAMg4NoAAAAAAAAAyjg0gAAAAAACAjGMDCADQYw8WP8jt+mDxwYuOBi+NO9dCLrq2FYL/MU0e3Fm8tn/a5XLXogW6d+peu9PyR3/sXqfxBIN9sSy/1K9hAEAM2AACAPTWg7/5dG3vv9c+/Ru+bSCAB3eufdCHX01TEvadaxcuf3RrreUv3z//wjp9IcHELiVHFgCAUNgAAgD01O7+z/jU1LiZrX308zudauBld+da7sLlQ1sGfSEtYT9Y/NktMzObunG/uePmpRfV6QsJJm5pObIAAIQ0+KIDAAC8VPau//nhj3/63i9vra3Zrb++c/NS330DxMvg0s1m82bMr3wB7v9qZ6ti6sczSVxq037sXqcJB/NyimX5pXoNAwBiwhVAAIAe2tv/mfrxpfPf/6GZmd36a64BAhI3/t6F9HT6QoIBAOBlxwYQAKB37vz8o739H7NLP54yM7NbP+NWGgAAAECy2AACAPTMnb/evf3Hjy+ZmV366Y1xs/a3gt59JM3h5w3t2XsY0ZGbsD64s3jtg5anC33wwbXFO232lnarX7tz+HFEh+/p+uBoa7kPvPbadP7BB9fuPHCemhQy2g7Cxnk8UNVrFy/2X976uKHDD4Q6VmFnAi/vLJu1jy60PexhZ2An1gDjCv5cpCOvdMN2Vm5rG+2XfLsRdJzt3d6OxBHsOU9t13PwsR/v9Nq1AMHEegpHX5D+ygiyIAPOaSwnyPEKEQblN9J15EFyR5vzN1IqBAAE0QQAoDdu71zxY1O39/5yf2cHyMb3bwgrXtxUtfb+1sb40SZ2Xzs1NXX4hfuvu397ym3teHN+51M3dttxIgjYvCtsnG6/bTuN5cXtXr97aMdv3G5fqeW4tm22tTzMDOz1O3Vjqv3rj67C/UDvh/yjH/besj6+4vfqBDn+/myPT3U+KdqcbcGab7+eg4x9/67vIphYT+FoC/KGE2OHZjtOaPBDdjiezidI20MQdlB+I5EjD9rp/dvtz8W2LwYAdI8NIABAj7Tb0omyA3S8zv5XlPGpG7cPNgcOdgcOf5Vo/Uaz/7X19n7NltZut3yZbtlqOBzS/leYltcf2Zho332waF1h4zwY9vjBWA86PXwEor042IgOfecbn7px/1j77WfY/2oabAaO9NvuYAXoN54/HhtM8P2flkMzdXt/7txB+NPnCLue2zfvder8PbFTOOyCPLQeW06CQIPzhDxksZwg8Qyqi8gDdHpwnG4cOoFveEsZANAtNoAAAL3RfkNn/yvA8Y/6Hb4q7v9dNNHpaqF2NcSlR+2+vPtbWC1fUlvaCh2tJ2ScHXceDjUU5sWhR9TyLfFYFRX60WCizoA6WJ377fKPHc6Dzt94/WuIvCMRarsi7HqOZQMo3lO4iwUZYLdZDc4R9pDFcoLEMqjokQfpVCx6cW4DALrBBhAAoBfc75Vhd4COfWno9NX5eLn8gqi+27WpKHvf/zoU8PUByqPGGWC3pKWpMC8OP6I203K8gzaxh7gMQ3877arfbjeA5JVwHQ97hy3C4PtYDvnFu/0Edr8BFO8pHH1BtpuhthMS05aaVxzLQo1hUNEjD9ZpmP1uAEA8uAk0AKAH9h7/Pn71R+cPl5z/0dWdbwHHHwe/+5iwtV/dP97Q7n2k2/zhqL3Hzf/y10dvK9r2UdSXbjabzWbz3sz542V7TYlw2g0g8OtltF3FaQ9+/UvzOj7WVJgXdzEiPWlxz0Bs/XZr/+l3Bwu+4yTuu/+rNTMz++H324z6YNyHzpkQ1JFvt55jEe8p3EVr7Sb1wnv+TaaCiX7IYlmoXQwqeuTBOt1v4KMLO/d95sbPAJA4NoAAAMnb+1J28PCfAxd2ngzf7nHwu191Wr4pH3qOvJkdfEm5dflow3v2Htlz7GuK873mcOQPHjy4c+fOncVr1z74YK+pA7u9t91KsjbfebqItqs4OwUa/cXRR9Sh+bhnIKl+wzu2AxR8/2dvg8Ydw96Ki7iNtXc0Hd3vhqhO4zmFE1uQEUU/ZLEs1C4GlVjk+y7d3LuZ0NrarY8uX7hw8Aww9oIAIBlsAAEAEre//6Mdfxz80R2g3efIj9/4aadvyt05eEj4hQsXLly+fPnyR7durQUZQ2/1S5xteftvoXYZIsxALP125cgOUPD9n33u3qW89CmwZLZCXm7hD9mLX6g6jjgW26Wb9+7fvjE13jKi/b0gHgYPAAlgAwgAkLS9y3Y6cneAdv+JeW//59jvyCzI3UJvBvt6/WDxg9yFywebCOPj41NTUzdu3L5///DjeVoDD3vVSAzRRokzQeFH5F2k0uEqlAMRZ6Drfrt3+Fc8ux2H2P/xL/DZu2qjO8lfBdVObKdwAq11L/whS8FClXHEtNjOX5q5ee9es9m8f//2jamWvaC1Wx9dvnDt6A+DAQBdYQMIAJCw3W0beavP3e/rax/9/Mjn/Z2vyjs7Q233f7r8zctRDxZ/srNbtf8M7Hv37t28eXNm5tL5Nv8O3uEf4499VYst2pBx7mn/zf7B4s5FNEe+bAV6cczzf6DTVSgRZ6DrfmOxd3urT//mwd6yDrT/0/EePx1u29JJ2PUci3iXUGILMqLEDlniCzXpxXasv/OXZm7u7gXtPwn++A+DAQDdYAMIAJCs/f2fdtft7Nm/veyxW0Ef7AC1v/5n/1vKsauHdu1tWHwQ5IvE/s2qb/zi5qVj4e4NpaX33VtYH7+DtfP6mKING2e7Ow8fa2x/CyLMi6OPyKmhLvNqE0fgGYip35gc7ACF2f852N5ov+AOTraImwN6PcdzxcfxTmM9heNtLQaRD9kLX6gJLzZn39nM7PylmXt7/yjwQq5GA4DMYgMIAJCoQPs/AXaAfvXz3S/Kf3nkqU+Xfrrzj8VrH/2k3Te6/dtGH60X2oPFnx3fVdj/xnz8H6rbvr4H0bbt92BT51igx2+sHerF0UfUrsada5e7/3rbfgZa+j16nVlM/YaxvwP0s1+aBf/91/mZv/QOTcu4oy+f/fV8+djX8v1LrmIX70nRs4QQUPRDltgJElDCi03kTgtwC2oAQCSdfiANAEAX9u7Fon7/dfiVx1/aej+Xtnf2uL/3ewEbn7pxe7/2we8IDre59/J2be03tf/Domazef/+3sNqVHOtVY5UONRTyGjbixBn6wzv1TmocLTPMC8OOaJD9+dpbf5Gh/Z3/nz//v1oMxC6390KbWcxwB/bhv+eHzIAAAMuSURBVN1+GjrfsOZ4szsj3xtEy8CdQxlgVR1uv+VgqvXcvnmvU+fvMZ7C4VtTE9S2pw5HVsYT4JDFslBDD0qu4XCRB+70IMsctN48dKDCnBkAgM7YAAIAJOfgu2SAL5/+iw++ELlfBw6+qBznfdls39iRHYSWZqZu7H8vOVz1fvtbDo9P3XB6ChOtJ0Kcbr/jci+smxe3G9Het8Sp9iNoMwFH5nc3gLAzsP/t9IZzuI6Oq8sNICfsNsVhv+X6sz0+5c5e0IXV9GbWWc+xbADJQYU9hcO2FnqvpNORDRXP8UMW+gRJbgMoYuTBZ1IdpzBLFgAQDD8BAwAkZv/x74F+r7D3i4Dj977Y+0WSePz7+Zl7O/9C3vpA4fGdf/+/F+onCscfTLzTzP17N2cu7f8m4tAP1c5futk8XGd8fOr2/Xs3f5RgtBHibOn3cJ177R6IFPHFwUf03k/vtVzUYHuXa7R5+aWbRy5BeRB1BszM7Ec3m/dvHz1a7cfVlfZhHxTv/ewxzPO/zKzdoTkYRBw/bLp089794zPkr+dYxHcKx9/aUR2OrIznUDjykAU/QZKU7GJzjtPOFUE9HikAvAxyzWbzRccAAEA23bmWu3zLbPzGfb7KHGBWdj1Y/ODCR2s2dbvHTyRHunGCAACSwhVAAABEd+daznuSzcF9TGN6TDKyZfcCudDX/wAAAETCBhAAANGpJyXvP6mc59jgOPZ/AABAb7EBBABAdPs3Lrp1+YNrd/bvBPLgwZ1rH1zo8fOm0T8e3Nl5qLq4rRUAAEC8Bl90AAAA9LPzM/du/+qDy7fWbO3W5Qu3jpSOT93+Bfd3wYHd+/7sYnMQAAD0DlcAAQDQnf1nJh173tD9ezcv8QUfLc5//4e7/zU+dfs+m4MAAKB3eAoYAAAAAABAxnEFEAAAAAAAQMaxAQQAAAAAAJBxbAABAAAAAABkHBtAAAAAAAAAGccGEAAAAAAAQMaxAQQAAAAAAJBxbAABAAAAAABkHBtAAAAAAAAAGccGEAAAAAAAQMaxAQQAAAAAAJBxbAABAAAAAABkHBtAAAAAAAAAGccGEAAAAAAAQMb9/4enkwQR9aZSAAAAAElFTkSuQmCC"/>
          <p:cNvSpPr>
            <a:spLocks noChangeAspect="1" noChangeArrowheads="1"/>
          </p:cNvSpPr>
          <p:nvPr/>
        </p:nvSpPr>
        <p:spPr bwMode="auto">
          <a:xfrm>
            <a:off x="3220323" y="2890139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cs-CZ"/>
          </a:p>
        </p:txBody>
      </p:sp>
      <p:pic>
        <p:nvPicPr>
          <p:cNvPr id="14" name="Obrázek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8957" y="0"/>
            <a:ext cx="6187786" cy="7562850"/>
          </a:xfrm>
          <a:prstGeom prst="rect">
            <a:avLst/>
          </a:prstGeom>
        </p:spPr>
      </p:pic>
      <p:pic>
        <p:nvPicPr>
          <p:cNvPr id="15" name="Obrázek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468957" cy="75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458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372</TotalTime>
  <Words>1034</Words>
  <Application>Microsoft Office PowerPoint</Application>
  <PresentationFormat>Vlastní</PresentationFormat>
  <Paragraphs>112</Paragraphs>
  <Slides>3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Neumann, Dominik</dc:creator>
  <cp:lastModifiedBy>user@adlib.cz</cp:lastModifiedBy>
  <cp:revision>52</cp:revision>
  <cp:lastPrinted>2022-05-20T12:46:43Z</cp:lastPrinted>
  <dcterms:created xsi:type="dcterms:W3CDTF">2020-05-06T10:49:34Z</dcterms:created>
  <dcterms:modified xsi:type="dcterms:W3CDTF">2022-05-20T12:54:58Z</dcterms:modified>
</cp:coreProperties>
</file>

<file path=docProps/thumbnail.jpeg>
</file>